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88" r:id="rId2"/>
    <p:sldId id="276" r:id="rId3"/>
    <p:sldId id="277" r:id="rId4"/>
    <p:sldId id="282" r:id="rId5"/>
    <p:sldId id="280" r:id="rId6"/>
    <p:sldId id="258" r:id="rId7"/>
    <p:sldId id="279" r:id="rId8"/>
    <p:sldId id="259" r:id="rId9"/>
    <p:sldId id="260" r:id="rId10"/>
    <p:sldId id="261" r:id="rId11"/>
    <p:sldId id="262" r:id="rId12"/>
    <p:sldId id="284" r:id="rId13"/>
    <p:sldId id="285" r:id="rId14"/>
    <p:sldId id="287" r:id="rId15"/>
    <p:sldId id="286" r:id="rId16"/>
    <p:sldId id="263" r:id="rId17"/>
    <p:sldId id="264" r:id="rId18"/>
    <p:sldId id="265" r:id="rId19"/>
    <p:sldId id="266" r:id="rId20"/>
    <p:sldId id="283" r:id="rId21"/>
    <p:sldId id="281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3D2FF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554" y="-22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 algn="l">
              <a:defRPr sz="1600">
                <a:solidFill>
                  <a:schemeClr val="bg1"/>
                </a:solidFill>
              </a:defRPr>
            </a:pPr>
            <a:r>
              <a:rPr lang="en-US" sz="1200" dirty="0">
                <a:solidFill>
                  <a:schemeClr val="bg1"/>
                </a:solidFill>
              </a:rPr>
              <a:t>Number of Springer Journals with an </a:t>
            </a:r>
            <a:endParaRPr lang="en-US" sz="1200" dirty="0" smtClean="0">
              <a:solidFill>
                <a:schemeClr val="bg1"/>
              </a:solidFill>
            </a:endParaRPr>
          </a:p>
          <a:p>
            <a:pPr algn="l">
              <a:defRPr sz="1600">
                <a:solidFill>
                  <a:schemeClr val="bg1"/>
                </a:solidFill>
              </a:defRPr>
            </a:pPr>
            <a:r>
              <a:rPr lang="en-US" sz="1200" dirty="0" smtClean="0">
                <a:solidFill>
                  <a:schemeClr val="bg1"/>
                </a:solidFill>
              </a:rPr>
              <a:t>Impact </a:t>
            </a:r>
            <a:r>
              <a:rPr lang="en-US" sz="1200" dirty="0">
                <a:solidFill>
                  <a:schemeClr val="bg1"/>
                </a:solidFill>
              </a:rPr>
              <a:t>Factor 2005-13</a:t>
            </a:r>
          </a:p>
        </c:rich>
      </c:tx>
      <c:layout>
        <c:manualLayout>
          <c:xMode val="edge"/>
          <c:yMode val="edge"/>
          <c:x val="4.979630238478803E-4"/>
          <c:y val="3.0103435019242957E-4"/>
        </c:manualLayout>
      </c:layout>
      <c:overlay val="0"/>
      <c:spPr>
        <a:solidFill>
          <a:srgbClr val="00B0F0"/>
        </a:solidFill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Number of Springer Journals with an Impact Factor 2005-13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</c:spPr>
          <c:invertIfNegative val="0"/>
          <c:cat>
            <c:numRef>
              <c:f>Лист1!$A$2:$A$11</c:f>
              <c:numCache>
                <c:formatCode>General</c:formatCode>
                <c:ptCount val="10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</c:v>
                </c:pt>
                <c:pt idx="9">
                  <c:v>2014</c:v>
                </c:pt>
              </c:numCache>
            </c:numRef>
          </c:cat>
          <c:val>
            <c:numRef>
              <c:f>Лист1!$B$2:$B$11</c:f>
              <c:numCache>
                <c:formatCode>General</c:formatCode>
                <c:ptCount val="10"/>
                <c:pt idx="0">
                  <c:v>720</c:v>
                </c:pt>
                <c:pt idx="1">
                  <c:v>800</c:v>
                </c:pt>
                <c:pt idx="2">
                  <c:v>895</c:v>
                </c:pt>
                <c:pt idx="3">
                  <c:v>1006</c:v>
                </c:pt>
                <c:pt idx="4">
                  <c:v>1214</c:v>
                </c:pt>
                <c:pt idx="5">
                  <c:v>1381</c:v>
                </c:pt>
                <c:pt idx="6">
                  <c:v>1482</c:v>
                </c:pt>
                <c:pt idx="7">
                  <c:v>1548</c:v>
                </c:pt>
                <c:pt idx="8">
                  <c:v>1568</c:v>
                </c:pt>
                <c:pt idx="9">
                  <c:v>1605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14419968"/>
        <c:axId val="114282496"/>
      </c:barChart>
      <c:catAx>
        <c:axId val="1144199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14282496"/>
        <c:crosses val="autoZero"/>
        <c:auto val="1"/>
        <c:lblAlgn val="ctr"/>
        <c:lblOffset val="100"/>
        <c:noMultiLvlLbl val="0"/>
      </c:catAx>
      <c:valAx>
        <c:axId val="114282496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14419968"/>
        <c:crosses val="autoZero"/>
        <c:crossBetween val="between"/>
      </c:valAx>
    </c:plotArea>
    <c:plotVisOnly val="1"/>
    <c:dispBlanksAs val="gap"/>
    <c:showDLblsOverMax val="0"/>
  </c:chart>
  <c:spPr>
    <a:ln>
      <a:solidFill>
        <a:srgbClr val="00B0F0"/>
      </a:solidFill>
    </a:ln>
  </c:spPr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0.14125</cdr:x>
      <cdr:y>0.22906</cdr:y>
    </cdr:from>
    <cdr:to>
      <cdr:x>0.94624</cdr:x>
      <cdr:y>0.59499</cdr:y>
    </cdr:to>
    <cdr:cxnSp macro="">
      <cdr:nvCxnSpPr>
        <cdr:cNvPr id="3" name="Прямая соединительная линия 2"/>
        <cdr:cNvCxnSpPr/>
      </cdr:nvCxnSpPr>
      <cdr:spPr>
        <a:xfrm xmlns:a="http://schemas.openxmlformats.org/drawingml/2006/main" flipV="1">
          <a:off x="1162472" y="1036712"/>
          <a:ext cx="6624736" cy="1656184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4F81FC-D9F7-47DF-9213-CBBFA36363E4}" type="datetimeFigureOut">
              <a:rPr lang="ru-RU" smtClean="0"/>
              <a:pPr/>
              <a:t>05.05.2015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E77DC6-C3B3-42A6-9375-51B2CDCDCB0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7880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8A4C5DF-70B5-4BD1-A550-2A79CF4A6144}" type="slidenum">
              <a:rPr lang="de-DE">
                <a:solidFill>
                  <a:srgbClr val="1F497D"/>
                </a:solidFill>
              </a:rPr>
              <a:pPr/>
              <a:t>3</a:t>
            </a:fld>
            <a:endParaRPr lang="de-DE">
              <a:solidFill>
                <a:srgbClr val="1F497D"/>
              </a:solidFill>
            </a:endParaRPr>
          </a:p>
        </p:txBody>
      </p:sp>
      <p:sp>
        <p:nvSpPr>
          <p:cNvPr id="309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309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E77DC6-C3B3-42A6-9375-51B2CDCDCB0E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39132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46F14-F4FE-4335-A94F-4D2B3580B6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05.05.2015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4B9BC-77F5-46EF-8679-65FCFE68986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59375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B71BC-416C-4301-AF25-FF62933193C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05.05.2015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4B9BC-77F5-46EF-8679-65FCFE68986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84544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D6891-4505-4774-98B0-D50F9872F49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05.05.2015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4B9BC-77F5-46EF-8679-65FCFE68986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8481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22B73-6F33-4E1E-949E-C41F5EB7D40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05.05.2015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4B9BC-77F5-46EF-8679-65FCFE68986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75056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99A2B-D41A-4579-A450-FEC2F401A6E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05.05.2015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4B9BC-77F5-46EF-8679-65FCFE68986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8647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65F62-8244-403D-9DAD-7891083CFEF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05.05.2015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4B9BC-77F5-46EF-8679-65FCFE68986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8758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B3BD2-2BBE-4DD1-83A0-D18F5E74825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05.05.2015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4B9BC-77F5-46EF-8679-65FCFE68986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42711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A085F-37E2-4CE2-A7EE-5D3B54C283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05.05.2015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4B9BC-77F5-46EF-8679-65FCFE68986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480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99132-96BC-4D2D-9E1F-69F297CB685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05.05.2015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4B9BC-77F5-46EF-8679-65FCFE68986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61835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451CE-2887-4EB0-957B-E847623DF89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05.05.2015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4B9BC-77F5-46EF-8679-65FCFE68986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87312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A7E87-9AC5-4734-BC07-278A450E5D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05.05.2015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4B9BC-77F5-46EF-8679-65FCFE68986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11763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hteck 9"/>
          <p:cNvSpPr/>
          <p:nvPr userDrawn="1"/>
        </p:nvSpPr>
        <p:spPr bwMode="auto">
          <a:xfrm>
            <a:off x="0" y="0"/>
            <a:ext cx="9180000" cy="6912000"/>
          </a:xfrm>
          <a:prstGeom prst="rect">
            <a:avLst/>
          </a:prstGeom>
          <a:gradFill flip="none" rotWithShape="1">
            <a:gsLst>
              <a:gs pos="100000">
                <a:schemeClr val="accent1"/>
              </a:gs>
              <a:gs pos="10000">
                <a:schemeClr val="tx1"/>
              </a:gs>
            </a:gsLst>
            <a:lin ang="18000000" scaled="0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/>
          <a:lstStyle>
            <a:lvl1pPr>
              <a:defRPr sz="1600">
                <a:solidFill>
                  <a:schemeClr val="tx2"/>
                </a:solidFill>
                <a:latin typeface="Arial" charset="0"/>
                <a:ea typeface="Geneva" charset="0"/>
                <a:cs typeface="Geneva" charset="0"/>
              </a:defRPr>
            </a:lvl1pPr>
            <a:lvl2pPr marL="37931725" indent="-37474525">
              <a:defRPr sz="1600">
                <a:solidFill>
                  <a:schemeClr val="tx2"/>
                </a:solidFill>
                <a:latin typeface="Arial" charset="0"/>
                <a:ea typeface="Geneva" charset="0"/>
              </a:defRPr>
            </a:lvl2pPr>
            <a:lvl3pPr>
              <a:defRPr sz="1600">
                <a:solidFill>
                  <a:schemeClr val="tx2"/>
                </a:solidFill>
                <a:latin typeface="Arial" charset="0"/>
                <a:ea typeface="Geneva" charset="0"/>
              </a:defRPr>
            </a:lvl3pPr>
            <a:lvl4pPr>
              <a:defRPr sz="1600">
                <a:solidFill>
                  <a:schemeClr val="tx2"/>
                </a:solidFill>
                <a:latin typeface="Arial" charset="0"/>
                <a:ea typeface="Geneva" charset="0"/>
              </a:defRPr>
            </a:lvl4pPr>
            <a:lvl5pPr>
              <a:defRPr sz="1600">
                <a:solidFill>
                  <a:schemeClr val="tx2"/>
                </a:solidFill>
                <a:latin typeface="Arial" charset="0"/>
                <a:ea typeface="Geneva" charset="0"/>
              </a:defRPr>
            </a:lvl5pPr>
            <a:lvl6pPr marL="457200" eaLnBrk="0" fontAlgn="base" hangingPunct="0">
              <a:spcBef>
                <a:spcPct val="50000"/>
              </a:spcBef>
              <a:spcAft>
                <a:spcPct val="0"/>
              </a:spcAft>
              <a:defRPr sz="1600">
                <a:solidFill>
                  <a:schemeClr val="tx2"/>
                </a:solidFill>
                <a:latin typeface="Arial" charset="0"/>
                <a:ea typeface="Geneva" charset="0"/>
              </a:defRPr>
            </a:lvl6pPr>
            <a:lvl7pPr marL="914400" eaLnBrk="0" fontAlgn="base" hangingPunct="0">
              <a:spcBef>
                <a:spcPct val="50000"/>
              </a:spcBef>
              <a:spcAft>
                <a:spcPct val="0"/>
              </a:spcAft>
              <a:defRPr sz="1600">
                <a:solidFill>
                  <a:schemeClr val="tx2"/>
                </a:solidFill>
                <a:latin typeface="Arial" charset="0"/>
                <a:ea typeface="Geneva" charset="0"/>
              </a:defRPr>
            </a:lvl7pPr>
            <a:lvl8pPr marL="1371600" eaLnBrk="0" fontAlgn="base" hangingPunct="0">
              <a:spcBef>
                <a:spcPct val="50000"/>
              </a:spcBef>
              <a:spcAft>
                <a:spcPct val="0"/>
              </a:spcAft>
              <a:defRPr sz="1600">
                <a:solidFill>
                  <a:schemeClr val="tx2"/>
                </a:solidFill>
                <a:latin typeface="Arial" charset="0"/>
                <a:ea typeface="Geneva" charset="0"/>
              </a:defRPr>
            </a:lvl8pPr>
            <a:lvl9pPr marL="1828800" eaLnBrk="0" fontAlgn="base" hangingPunct="0">
              <a:spcBef>
                <a:spcPct val="50000"/>
              </a:spcBef>
              <a:spcAft>
                <a:spcPct val="0"/>
              </a:spcAft>
              <a:defRPr sz="1600">
                <a:solidFill>
                  <a:schemeClr val="tx2"/>
                </a:solidFill>
                <a:latin typeface="Arial" charset="0"/>
                <a:ea typeface="Geneva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endParaRPr lang="de-DE" dirty="0" smtClean="0">
              <a:solidFill>
                <a:srgbClr val="5F5F5F"/>
              </a:solidFill>
              <a:latin typeface="Calibri"/>
            </a:endParaRPr>
          </a:p>
        </p:txBody>
      </p:sp>
      <p:pic>
        <p:nvPicPr>
          <p:cNvPr id="11" name="Bild 10" descr="ppt_screen_Horse.gif"/>
          <p:cNvPicPr>
            <a:picLocks noChangeAspect="1"/>
          </p:cNvPicPr>
          <p:nvPr userDrawn="1"/>
        </p:nvPicPr>
        <p:blipFill>
          <a:blip r:embed="rId2" cstate="print">
            <a:alphaModFix amt="8000"/>
            <a:duotone>
              <a:prstClr val="black"/>
              <a:srgbClr val="0092D2">
                <a:tint val="45000"/>
                <a:satMod val="400000"/>
              </a:srgbClr>
            </a:duotone>
            <a:extLst/>
          </a:blip>
          <a:srcRect/>
          <a:stretch>
            <a:fillRect/>
          </a:stretch>
        </p:blipFill>
        <p:spPr bwMode="auto">
          <a:xfrm>
            <a:off x="827584" y="908720"/>
            <a:ext cx="4332288" cy="5173663"/>
          </a:xfrm>
          <a:prstGeom prst="rect">
            <a:avLst/>
          </a:prstGeom>
          <a:noFill/>
          <a:ln>
            <a:noFill/>
          </a:ln>
          <a:extLst/>
        </p:spPr>
      </p:pic>
      <p:pic>
        <p:nvPicPr>
          <p:cNvPr id="12" name="Bild 11" descr="verlauf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703" y="2888489"/>
            <a:ext cx="5410200" cy="1016000"/>
          </a:xfrm>
          <a:prstGeom prst="rect">
            <a:avLst/>
          </a:prstGeom>
        </p:spPr>
      </p:pic>
      <p:pic>
        <p:nvPicPr>
          <p:cNvPr id="13" name="Bild 21" descr="Springer_cmyk.eps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8000" y="3132000"/>
            <a:ext cx="1885950" cy="514350"/>
          </a:xfrm>
          <a:prstGeom prst="rect">
            <a:avLst/>
          </a:prstGeom>
        </p:spPr>
      </p:pic>
      <p:sp>
        <p:nvSpPr>
          <p:cNvPr id="1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3779667" y="5537200"/>
            <a:ext cx="4896021" cy="765373"/>
          </a:xfrm>
          <a:ln>
            <a:noFill/>
          </a:ln>
        </p:spPr>
        <p:txBody>
          <a:bodyPr/>
          <a:lstStyle>
            <a:lvl1pPr marL="0" indent="0">
              <a:buFont typeface="Times" charset="0"/>
              <a:buNone/>
              <a:defRPr>
                <a:solidFill>
                  <a:schemeClr val="bg2">
                    <a:lumMod val="90000"/>
                  </a:schemeClr>
                </a:solidFill>
                <a:latin typeface="Calibri"/>
                <a:cs typeface="Calibri"/>
              </a:defRPr>
            </a:lvl1pPr>
          </a:lstStyle>
          <a:p>
            <a:r>
              <a:rPr lang="en-US" smtClean="0"/>
              <a:t>Click to edit Master subtitle style</a:t>
            </a:r>
            <a:endParaRPr lang="de-DE" dirty="0"/>
          </a:p>
        </p:txBody>
      </p:sp>
      <p:sp>
        <p:nvSpPr>
          <p:cNvPr id="2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3772652" y="4165600"/>
            <a:ext cx="4903036" cy="1209040"/>
          </a:xfrm>
        </p:spPr>
        <p:txBody>
          <a:bodyPr anchor="t" anchorCtr="0"/>
          <a:lstStyle>
            <a:lvl1pPr>
              <a:defRPr sz="3400" b="0" i="0" spc="30">
                <a:solidFill>
                  <a:schemeClr val="bg1"/>
                </a:solidFill>
                <a:latin typeface="+mj-lt"/>
                <a:cs typeface="Cambria"/>
              </a:defRPr>
            </a:lvl1pPr>
          </a:lstStyle>
          <a:p>
            <a:r>
              <a:rPr lang="en-US" smtClean="0"/>
              <a:t>Click to edit Master title style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22312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2032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068BA1-7B5B-447F-B343-96412B1EFF0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05.05.2015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74B9BC-77F5-46EF-8679-65FCFE68986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6364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www.springerlink.com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www.springerlink.com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hyperlink" Target="http://www.springerlink.com/" TargetMode="External"/><Relationship Id="rId7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jpeg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5.png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/>
          <a:lstStyle/>
          <a:p>
            <a:fld id="{44400D7C-B296-495C-AD7C-FABC386F179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766168" y="3429000"/>
            <a:ext cx="7611664" cy="129614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b="1" kern="0" spc="3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ИНСТРУКЦИЯ </a:t>
            </a:r>
            <a:br>
              <a:rPr lang="ru-RU" sz="2800" b="1" kern="0" spc="3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kern="0" spc="3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 использованию </a:t>
            </a:r>
            <a:r>
              <a:rPr lang="en-US" sz="2800" b="1" kern="0" spc="3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www.springerlink.com</a:t>
            </a:r>
            <a:r>
              <a:rPr lang="en-US" sz="2800" b="1" kern="0" spc="3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kern="0" spc="3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kern="0" spc="3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kern="0" spc="3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kern="0" spc="3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для пользователей</a:t>
            </a:r>
            <a:endParaRPr lang="ru-RU" sz="2800" b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7504" y="116632"/>
            <a:ext cx="8928992" cy="6669675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163242" y="188640"/>
            <a:ext cx="8801245" cy="6489124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9033"/>
            <a:ext cx="7920880" cy="31824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267744" y="6309320"/>
            <a:ext cx="360040" cy="3503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000" y="5301208"/>
            <a:ext cx="3394001" cy="1255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191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412776"/>
            <a:ext cx="8135938" cy="2862168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</a:rPr>
              <a:t/>
            </a:r>
            <a:br>
              <a:rPr lang="en-US" sz="3600" b="1" dirty="0" smtClean="0">
                <a:solidFill>
                  <a:srgbClr val="C00000"/>
                </a:solidFill>
              </a:rPr>
            </a:br>
            <a:r>
              <a:rPr lang="ru-RU" sz="3600" b="1" dirty="0" smtClean="0">
                <a:solidFill>
                  <a:srgbClr val="C00000"/>
                </a:solidFill>
              </a:rPr>
              <a:t>По Соглашению о подписке у 304 организаций Казахстана есть </a:t>
            </a:r>
            <a:r>
              <a:rPr lang="ru-RU" sz="3600" b="1" u="sng" dirty="0" smtClean="0">
                <a:solidFill>
                  <a:srgbClr val="C00000"/>
                </a:solidFill>
              </a:rPr>
              <a:t>полнотекстовый доступ ко всем статьям и журналам издательства </a:t>
            </a:r>
            <a:r>
              <a:rPr lang="en-US" sz="3600" b="1" u="sng" dirty="0" smtClean="0">
                <a:solidFill>
                  <a:srgbClr val="C00000"/>
                </a:solidFill>
              </a:rPr>
              <a:t>Springer</a:t>
            </a:r>
            <a:r>
              <a:rPr lang="ru-RU" sz="3600" b="1" u="sng" dirty="0" smtClean="0">
                <a:solidFill>
                  <a:srgbClr val="C00000"/>
                </a:solidFill>
              </a:rPr>
              <a:t>, опубликованным с 1997 по 2015 гг. </a:t>
            </a:r>
            <a:br>
              <a:rPr lang="ru-RU" sz="3600" b="1" u="sng" dirty="0" smtClean="0">
                <a:solidFill>
                  <a:srgbClr val="C00000"/>
                </a:solidFill>
              </a:rPr>
            </a:br>
            <a:r>
              <a:rPr lang="ru-RU" dirty="0" smtClean="0">
                <a:solidFill>
                  <a:srgbClr val="C00000"/>
                </a:solidFill>
              </a:rPr>
              <a:t/>
            </a:r>
            <a:br>
              <a:rPr lang="ru-RU" dirty="0" smtClean="0">
                <a:solidFill>
                  <a:srgbClr val="C00000"/>
                </a:solidFill>
              </a:rPr>
            </a:br>
            <a:r>
              <a:rPr lang="ru-RU" dirty="0" smtClean="0">
                <a:solidFill>
                  <a:srgbClr val="C00000"/>
                </a:solidFill>
              </a:rPr>
              <a:t>Всего более 3000 журналов.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4855902"/>
            <a:ext cx="2057400" cy="1384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4714297"/>
            <a:ext cx="4506276" cy="166727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905000" y="675379"/>
            <a:ext cx="4953000" cy="501053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>
              <a:spcBef>
                <a:spcPts val="800"/>
              </a:spcBef>
              <a:buClr>
                <a:schemeClr val="accent2"/>
              </a:buClr>
              <a:buSzPct val="100000"/>
            </a:pPr>
            <a:r>
              <a:rPr lang="en-US" sz="2800" b="1" dirty="0" smtClean="0">
                <a:solidFill>
                  <a:schemeClr val="tx1"/>
                </a:solidFill>
                <a:latin typeface="+mn-lt"/>
              </a:rPr>
              <a:t>www.springerlink.com</a:t>
            </a:r>
            <a:endParaRPr lang="ru-RU" sz="2800" b="1" dirty="0" err="1" smtClean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71600" y="152400"/>
            <a:ext cx="6019800" cy="53340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>
              <a:spcBef>
                <a:spcPts val="800"/>
              </a:spcBef>
              <a:buClr>
                <a:schemeClr val="accent2"/>
              </a:buClr>
              <a:buSzPct val="100000"/>
            </a:pPr>
            <a:r>
              <a:rPr lang="ru-RU" sz="3600" b="1" dirty="0" smtClean="0">
                <a:solidFill>
                  <a:srgbClr val="C00000"/>
                </a:solidFill>
                <a:latin typeface="+mn-lt"/>
              </a:rPr>
              <a:t>ОБЪЯВЛЕНИЕ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4B9BC-77F5-46EF-8679-65FCFE68986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7249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6012160" y="2924944"/>
            <a:ext cx="102143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rgbClr val="000066"/>
                </a:solidFill>
                <a:ea typeface="ＭＳ Ｐゴシック" charset="0"/>
              </a:rPr>
              <a:t>CAGR: 10%</a:t>
            </a:r>
            <a:endParaRPr lang="en-US" sz="1200" dirty="0">
              <a:solidFill>
                <a:srgbClr val="000066"/>
              </a:solidFill>
              <a:ea typeface="ＭＳ Ｐゴシック" charset="0"/>
            </a:endParaRPr>
          </a:p>
        </p:txBody>
      </p:sp>
      <p:sp>
        <p:nvSpPr>
          <p:cNvPr id="11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8013700" cy="984885"/>
          </a:xfrm>
          <a:noFill/>
          <a:ln>
            <a:noFill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</a:rPr>
              <a:t>Журналы </a:t>
            </a:r>
            <a:r>
              <a:rPr lang="en-US" sz="3200" b="1" dirty="0">
                <a:solidFill>
                  <a:srgbClr val="C00000"/>
                </a:solidFill>
              </a:rPr>
              <a:t>Springer </a:t>
            </a:r>
            <a:r>
              <a:rPr lang="ru-RU" sz="3200" b="1" dirty="0">
                <a:solidFill>
                  <a:srgbClr val="C00000"/>
                </a:solidFill>
              </a:rPr>
              <a:t>по состоянию </a:t>
            </a:r>
            <a:br>
              <a:rPr lang="ru-RU" sz="3200" b="1" dirty="0">
                <a:solidFill>
                  <a:srgbClr val="C00000"/>
                </a:solidFill>
              </a:rPr>
            </a:br>
            <a:r>
              <a:rPr lang="ru-RU" sz="3200" b="1" dirty="0">
                <a:solidFill>
                  <a:srgbClr val="C00000"/>
                </a:solidFill>
              </a:rPr>
              <a:t>на апрель 2015 </a:t>
            </a:r>
            <a:endParaRPr lang="en-US" sz="3200" b="1" dirty="0">
              <a:solidFill>
                <a:srgbClr val="C00000"/>
              </a:solidFill>
            </a:endParaRPr>
          </a:p>
        </p:txBody>
      </p:sp>
      <p:sp>
        <p:nvSpPr>
          <p:cNvPr id="10" name="Rectangle 5"/>
          <p:cNvSpPr>
            <a:spLocks noGrp="1" noChangeArrowheads="1"/>
          </p:cNvSpPr>
          <p:nvPr>
            <p:ph idx="1"/>
          </p:nvPr>
        </p:nvSpPr>
        <p:spPr>
          <a:xfrm>
            <a:off x="228600" y="1110599"/>
            <a:ext cx="4724400" cy="4756801"/>
          </a:xfrm>
          <a:noFill/>
          <a:ln/>
        </p:spPr>
        <p:txBody>
          <a:bodyPr>
            <a:noAutofit/>
          </a:bodyPr>
          <a:lstStyle/>
          <a:p>
            <a:pPr marL="0" lvl="0" indent="0" algn="just">
              <a:buNone/>
            </a:pPr>
            <a:r>
              <a:rPr lang="ru-RU" sz="2200" b="1" dirty="0" smtClean="0">
                <a:solidFill>
                  <a:schemeClr val="tx1"/>
                </a:solidFill>
              </a:rPr>
              <a:t>ВСЕГО</a:t>
            </a:r>
            <a:r>
              <a:rPr lang="en-US" sz="2200" b="1" dirty="0">
                <a:solidFill>
                  <a:schemeClr val="tx1"/>
                </a:solidFill>
              </a:rPr>
              <a:t>:</a:t>
            </a:r>
            <a:r>
              <a:rPr lang="ru-RU" sz="2200" b="1" dirty="0" smtClean="0">
                <a:solidFill>
                  <a:schemeClr val="tx1"/>
                </a:solidFill>
              </a:rPr>
              <a:t> у </a:t>
            </a:r>
            <a:r>
              <a:rPr lang="en-US" sz="2200" b="1" dirty="0" smtClean="0">
                <a:solidFill>
                  <a:schemeClr val="tx1"/>
                </a:solidFill>
              </a:rPr>
              <a:t>Springer </a:t>
            </a:r>
            <a:r>
              <a:rPr lang="ru-RU" sz="2200" b="1" dirty="0" smtClean="0">
                <a:solidFill>
                  <a:srgbClr val="C00000"/>
                </a:solidFill>
              </a:rPr>
              <a:t>304</a:t>
            </a:r>
            <a:r>
              <a:rPr lang="en-US" sz="2200" b="1" dirty="0" smtClean="0">
                <a:solidFill>
                  <a:srgbClr val="C00000"/>
                </a:solidFill>
              </a:rPr>
              <a:t>9</a:t>
            </a:r>
            <a:r>
              <a:rPr lang="ru-RU" sz="2200" b="1" dirty="0" smtClean="0">
                <a:solidFill>
                  <a:schemeClr val="tx1"/>
                </a:solidFill>
              </a:rPr>
              <a:t> журналов включая журналы открытого доступа </a:t>
            </a:r>
            <a:r>
              <a:rPr lang="en-US" sz="2200" b="1" dirty="0" smtClean="0">
                <a:solidFill>
                  <a:schemeClr val="tx1"/>
                </a:solidFill>
              </a:rPr>
              <a:t>(Open access journals)</a:t>
            </a:r>
            <a:endParaRPr lang="ru-RU" sz="2200" b="1" dirty="0" smtClean="0">
              <a:solidFill>
                <a:schemeClr val="tx1"/>
              </a:solidFill>
            </a:endParaRPr>
          </a:p>
          <a:p>
            <a:pPr marL="0" lvl="0" indent="0" algn="just">
              <a:buNone/>
            </a:pPr>
            <a:r>
              <a:rPr lang="ru-RU" sz="2200" b="1" dirty="0" smtClean="0">
                <a:solidFill>
                  <a:schemeClr val="tx1"/>
                </a:solidFill>
              </a:rPr>
              <a:t>Из них:</a:t>
            </a:r>
          </a:p>
          <a:p>
            <a:pPr lvl="0" algn="just">
              <a:buFont typeface="Wingdings" panose="05000000000000000000" pitchFamily="2" charset="2"/>
              <a:buChar char="ü"/>
            </a:pPr>
            <a:r>
              <a:rPr lang="en-US" sz="2200" b="1" u="sng" dirty="0" smtClean="0">
                <a:solidFill>
                  <a:srgbClr val="C00000"/>
                </a:solidFill>
              </a:rPr>
              <a:t>1</a:t>
            </a:r>
            <a:r>
              <a:rPr lang="ru-RU" sz="2200" b="1" u="sng" dirty="0" smtClean="0">
                <a:solidFill>
                  <a:srgbClr val="C00000"/>
                </a:solidFill>
              </a:rPr>
              <a:t>601</a:t>
            </a:r>
            <a:r>
              <a:rPr lang="en-US" sz="2200" b="1" u="sng" dirty="0" smtClean="0">
                <a:solidFill>
                  <a:srgbClr val="C00000"/>
                </a:solidFill>
              </a:rPr>
              <a:t> </a:t>
            </a:r>
            <a:r>
              <a:rPr lang="en-US" sz="2200" b="1" u="sng" dirty="0" smtClean="0">
                <a:solidFill>
                  <a:schemeClr val="tx1"/>
                </a:solidFill>
              </a:rPr>
              <a:t> </a:t>
            </a:r>
            <a:r>
              <a:rPr lang="ru-RU" sz="2200" b="1" u="sng" dirty="0" smtClean="0">
                <a:solidFill>
                  <a:schemeClr val="tx1"/>
                </a:solidFill>
              </a:rPr>
              <a:t>индексируются </a:t>
            </a:r>
            <a:r>
              <a:rPr lang="en-US" sz="2200" b="1" u="sng" dirty="0" smtClean="0">
                <a:solidFill>
                  <a:schemeClr val="tx1"/>
                </a:solidFill>
              </a:rPr>
              <a:t>Thomson Reuters </a:t>
            </a:r>
            <a:r>
              <a:rPr lang="ru-RU" sz="2200" b="1" u="sng" dirty="0" smtClean="0">
                <a:solidFill>
                  <a:schemeClr val="tx1"/>
                </a:solidFill>
              </a:rPr>
              <a:t> (</a:t>
            </a:r>
            <a:r>
              <a:rPr lang="en-US" sz="2200" b="1" u="sng" dirty="0" smtClean="0">
                <a:solidFill>
                  <a:schemeClr val="tx1"/>
                </a:solidFill>
              </a:rPr>
              <a:t>Journal Citation Reports ) </a:t>
            </a:r>
            <a:r>
              <a:rPr lang="ru-RU" sz="2200" b="1" u="sng" dirty="0" smtClean="0">
                <a:solidFill>
                  <a:schemeClr val="tx1"/>
                </a:solidFill>
              </a:rPr>
              <a:t> </a:t>
            </a:r>
            <a:r>
              <a:rPr lang="ru-RU" sz="2200" b="1" u="sng" dirty="0" smtClean="0">
                <a:solidFill>
                  <a:srgbClr val="C00000"/>
                </a:solidFill>
              </a:rPr>
              <a:t>и имеют </a:t>
            </a:r>
            <a:r>
              <a:rPr lang="ru-RU" sz="2200" b="1" u="sng" dirty="0" err="1" smtClean="0">
                <a:solidFill>
                  <a:srgbClr val="C00000"/>
                </a:solidFill>
              </a:rPr>
              <a:t>импакт</a:t>
            </a:r>
            <a:r>
              <a:rPr lang="ru-RU" sz="2200" b="1" u="sng" dirty="0" smtClean="0">
                <a:solidFill>
                  <a:srgbClr val="C00000"/>
                </a:solidFill>
              </a:rPr>
              <a:t>-фактор</a:t>
            </a:r>
            <a:r>
              <a:rPr lang="en-US" sz="2200" b="1" u="sng" dirty="0" smtClean="0">
                <a:solidFill>
                  <a:srgbClr val="C00000"/>
                </a:solidFill>
              </a:rPr>
              <a:t>. </a:t>
            </a:r>
            <a:endParaRPr lang="ru-RU" sz="2200" b="1" u="sng" dirty="0" smtClean="0">
              <a:solidFill>
                <a:srgbClr val="C00000"/>
              </a:solidFill>
            </a:endParaRPr>
          </a:p>
          <a:p>
            <a:pPr lvl="0" algn="just">
              <a:buFont typeface="Wingdings" panose="05000000000000000000" pitchFamily="2" charset="2"/>
              <a:buChar char="ü"/>
            </a:pPr>
            <a:r>
              <a:rPr lang="ru-RU" sz="2200" b="1" dirty="0" smtClean="0">
                <a:solidFill>
                  <a:srgbClr val="C00000"/>
                </a:solidFill>
              </a:rPr>
              <a:t>65 </a:t>
            </a:r>
            <a:r>
              <a:rPr lang="ru-RU" sz="2200" b="1" dirty="0">
                <a:solidFill>
                  <a:schemeClr val="tx1"/>
                </a:solidFill>
              </a:rPr>
              <a:t>находятся</a:t>
            </a:r>
            <a:r>
              <a:rPr lang="ru-RU" sz="2200" b="1" dirty="0" smtClean="0">
                <a:solidFill>
                  <a:srgbClr val="C00000"/>
                </a:solidFill>
              </a:rPr>
              <a:t> на рассмотрении </a:t>
            </a:r>
            <a:r>
              <a:rPr lang="ru-RU" sz="2200" b="1" dirty="0">
                <a:solidFill>
                  <a:schemeClr val="tx1"/>
                </a:solidFill>
              </a:rPr>
              <a:t>о включении</a:t>
            </a:r>
            <a:r>
              <a:rPr lang="ru-RU" sz="2200" b="1" dirty="0" smtClean="0">
                <a:solidFill>
                  <a:srgbClr val="C00000"/>
                </a:solidFill>
              </a:rPr>
              <a:t> в </a:t>
            </a:r>
            <a:r>
              <a:rPr lang="en-US" sz="2200" b="1" dirty="0" smtClean="0">
                <a:solidFill>
                  <a:srgbClr val="C00000"/>
                </a:solidFill>
              </a:rPr>
              <a:t>Thomson Reuters.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sz="2200" b="1" u="sng" dirty="0">
                <a:solidFill>
                  <a:srgbClr val="C00000"/>
                </a:solidFill>
              </a:rPr>
              <a:t>22</a:t>
            </a:r>
            <a:r>
              <a:rPr lang="ru-RU" sz="2200" b="1" u="sng" dirty="0">
                <a:solidFill>
                  <a:srgbClr val="C00000"/>
                </a:solidFill>
              </a:rPr>
              <a:t>47</a:t>
            </a:r>
            <a:r>
              <a:rPr lang="en-US" sz="2200" b="1" u="sng" dirty="0">
                <a:solidFill>
                  <a:srgbClr val="C00000"/>
                </a:solidFill>
              </a:rPr>
              <a:t> </a:t>
            </a:r>
            <a:r>
              <a:rPr lang="ru-RU" sz="2200" b="1" u="sng" dirty="0">
                <a:solidFill>
                  <a:schemeClr val="tx1"/>
                </a:solidFill>
              </a:rPr>
              <a:t>журналов индексируются в </a:t>
            </a:r>
            <a:r>
              <a:rPr lang="en-US" sz="2200" b="1" u="sng" dirty="0">
                <a:solidFill>
                  <a:srgbClr val="C00000"/>
                </a:solidFill>
              </a:rPr>
              <a:t>Scopus</a:t>
            </a:r>
          </a:p>
          <a:p>
            <a:pPr lvl="0" algn="just">
              <a:buFont typeface="Wingdings" panose="05000000000000000000" pitchFamily="2" charset="2"/>
              <a:buChar char="ü"/>
            </a:pPr>
            <a:r>
              <a:rPr lang="en-US" sz="2200" b="1" dirty="0" smtClean="0">
                <a:solidFill>
                  <a:srgbClr val="C00000"/>
                </a:solidFill>
              </a:rPr>
              <a:t>652 </a:t>
            </a:r>
            <a:r>
              <a:rPr lang="ru-RU" sz="2200" b="1" dirty="0" smtClean="0">
                <a:solidFill>
                  <a:schemeClr val="tx1"/>
                </a:solidFill>
              </a:rPr>
              <a:t>индексируются в</a:t>
            </a:r>
            <a:r>
              <a:rPr lang="ru-RU" sz="2200" b="1" dirty="0" smtClean="0">
                <a:solidFill>
                  <a:srgbClr val="C00000"/>
                </a:solidFill>
              </a:rPr>
              <a:t> </a:t>
            </a:r>
            <a:r>
              <a:rPr lang="en-US" sz="2200" b="1" dirty="0" smtClean="0">
                <a:solidFill>
                  <a:srgbClr val="C00000"/>
                </a:solidFill>
              </a:rPr>
              <a:t>PubMed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4B9BC-77F5-46EF-8679-65FCFE68986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12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1040047"/>
              </p:ext>
            </p:extLst>
          </p:nvPr>
        </p:nvGraphicFramePr>
        <p:xfrm>
          <a:off x="4932040" y="2132856"/>
          <a:ext cx="4066567" cy="31292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753518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296144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 войти на сайт? </a:t>
            </a:r>
            <a:b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Необходимо пройти по ссылке </a:t>
            </a:r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www.springerlink.com</a:t>
            </a:r>
            <a:endParaRPr lang="ru-RU" sz="2800" b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4B9BC-77F5-46EF-8679-65FCFE68986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507286"/>
            <a:ext cx="8872308" cy="4990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394700" cy="391885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 проверить есть ли доступ?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41" t="14881" r="10730" b="13096"/>
          <a:stretch/>
        </p:blipFill>
        <p:spPr bwMode="auto">
          <a:xfrm>
            <a:off x="54427" y="1981200"/>
            <a:ext cx="4114801" cy="2720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5729" y="685800"/>
            <a:ext cx="8848271" cy="129540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eaLnBrk="0" fontAlgn="base" hangingPunct="0">
              <a:spcAft>
                <a:spcPct val="0"/>
              </a:spcAft>
              <a:buClr>
                <a:srgbClr val="C0504D"/>
              </a:buClr>
              <a:buSzPct val="100000"/>
              <a:buFontTx/>
              <a:buAutoNum type="arabicPeriod"/>
            </a:pPr>
            <a:r>
              <a:rPr lang="en-US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Войти на платформу </a:t>
            </a:r>
            <a:r>
              <a:rPr lang="en-US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www.springerlink.com</a:t>
            </a:r>
            <a:endParaRPr lang="ru-RU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fontAlgn="base" hangingPunct="0">
              <a:spcAft>
                <a:spcPct val="0"/>
              </a:spcAft>
              <a:buClr>
                <a:srgbClr val="C0504D"/>
              </a:buClr>
              <a:buSzPct val="100000"/>
              <a:buFontTx/>
              <a:buAutoNum type="arabicPeriod"/>
            </a:pPr>
            <a:r>
              <a:rPr lang="en-US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Нет доступа цвет – оранжевый и висят замки. Есть доступ цвет – малиновый, замков нет.</a:t>
            </a:r>
          </a:p>
          <a:p>
            <a:pPr eaLnBrk="0" fontAlgn="base" hangingPunct="0">
              <a:spcAft>
                <a:spcPct val="0"/>
              </a:spcAft>
              <a:buClr>
                <a:srgbClr val="C0504D"/>
              </a:buClr>
              <a:buSzPct val="100000"/>
              <a:buFontTx/>
              <a:buAutoNum type="arabicPeriod"/>
            </a:pPr>
            <a:r>
              <a:rPr lang="en-US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Нет доступа связаться с НЦНТИ или с Александровой И.А.</a:t>
            </a:r>
            <a:r>
              <a:rPr lang="en-US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– Springer</a:t>
            </a:r>
          </a:p>
          <a:p>
            <a:pPr eaLnBrk="0" fontAlgn="base" hangingPunct="0">
              <a:spcBef>
                <a:spcPts val="800"/>
              </a:spcBef>
              <a:spcAft>
                <a:spcPct val="0"/>
              </a:spcAft>
              <a:buClr>
                <a:srgbClr val="C0504D"/>
              </a:buClr>
              <a:buSzPct val="100000"/>
            </a:pPr>
            <a:endParaRPr lang="ru-RU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0" fontAlgn="base" hangingPunct="0">
              <a:spcBef>
                <a:spcPts val="800"/>
              </a:spcBef>
              <a:spcAft>
                <a:spcPct val="0"/>
              </a:spcAft>
              <a:buClr>
                <a:srgbClr val="C0504D"/>
              </a:buClr>
              <a:buSzPct val="100000"/>
              <a:buFontTx/>
              <a:buAutoNum type="arabicPeriod"/>
            </a:pPr>
            <a:endParaRPr lang="ru-RU" dirty="0" err="1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83" t="14409" r="16742" b="17883"/>
          <a:stretch/>
        </p:blipFill>
        <p:spPr bwMode="auto">
          <a:xfrm>
            <a:off x="4368800" y="1981200"/>
            <a:ext cx="4800600" cy="2701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5" cstate="print"/>
          <a:srcRect l="2520" t="20231" r="17034" b="30707"/>
          <a:stretch/>
        </p:blipFill>
        <p:spPr bwMode="auto">
          <a:xfrm>
            <a:off x="855889" y="4572000"/>
            <a:ext cx="7432221" cy="2113497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4B9BC-77F5-46EF-8679-65FCFE68986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634" b="55929"/>
          <a:stretch/>
        </p:blipFill>
        <p:spPr>
          <a:xfrm>
            <a:off x="2771801" y="3341486"/>
            <a:ext cx="1562946" cy="883287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59832" y="3516977"/>
            <a:ext cx="88678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Нет доступа</a:t>
            </a:r>
            <a:endParaRPr lang="ru-RU" sz="1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634" b="55929"/>
          <a:stretch/>
        </p:blipFill>
        <p:spPr>
          <a:xfrm>
            <a:off x="5495014" y="3175129"/>
            <a:ext cx="1917756" cy="108380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032011" y="3429000"/>
            <a:ext cx="91625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Нет доступа</a:t>
            </a:r>
            <a:endParaRPr lang="ru-RU" sz="1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3" descr="C:\Users\zhaxylyk\Desktop\sdelal2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3892" y="5151120"/>
            <a:ext cx="1832507" cy="1020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6804248" y="5373216"/>
            <a:ext cx="99575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Есть доступ</a:t>
            </a:r>
            <a:endParaRPr lang="ru-RU" sz="1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7541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84784"/>
            <a:ext cx="8960995" cy="5112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179512" y="116631"/>
            <a:ext cx="8784976" cy="924913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468A"/>
                </a:solidFill>
                <a:latin typeface="+mj-lt"/>
                <a:ea typeface="Calibri"/>
                <a:cs typeface="Lucida San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charset="0"/>
                <a:ea typeface="Calibri" charset="0"/>
                <a:cs typeface="Cambria" pitchFamily="18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charset="0"/>
                <a:ea typeface="Calibri" charset="0"/>
                <a:cs typeface="Cambria" pitchFamily="18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charset="0"/>
                <a:ea typeface="Calibri" charset="0"/>
                <a:cs typeface="Cambria" pitchFamily="18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charset="0"/>
                <a:ea typeface="Calibri" charset="0"/>
                <a:cs typeface="Cambria" pitchFamily="18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100" b="1">
                <a:solidFill>
                  <a:schemeClr val="tx2"/>
                </a:solidFill>
                <a:latin typeface="Arial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100" b="1">
                <a:solidFill>
                  <a:schemeClr val="tx2"/>
                </a:solidFill>
                <a:latin typeface="Arial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100" b="1">
                <a:solidFill>
                  <a:schemeClr val="tx2"/>
                </a:solidFill>
                <a:latin typeface="Arial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100" b="1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Вход в систему с компьютеров и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IP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организации свободный, без ограничений. </a:t>
            </a:r>
          </a:p>
          <a:p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Доступ открыт на все статьи и журналы.</a:t>
            </a:r>
            <a:endParaRPr lang="ru-RU" sz="24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4B9BC-77F5-46EF-8679-65FCFE68986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33693" y="2787125"/>
            <a:ext cx="936104" cy="28803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1437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/>
          <a:srcRect l="11412"/>
          <a:stretch>
            <a:fillRect/>
          </a:stretch>
        </p:blipFill>
        <p:spPr bwMode="auto">
          <a:xfrm>
            <a:off x="0" y="1484784"/>
            <a:ext cx="8101408" cy="5144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12776"/>
            <a:ext cx="7956376" cy="11293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7344816" y="1268760"/>
            <a:ext cx="1763688" cy="535531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sz="1800" dirty="0" smtClean="0">
                <a:solidFill>
                  <a:prstClr val="black"/>
                </a:solidFill>
                <a:latin typeface="Book Antiqua" pitchFamily="18" charset="0"/>
              </a:rPr>
              <a:t>Шаг 1 – Имя</a:t>
            </a:r>
          </a:p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sz="1800" dirty="0">
              <a:solidFill>
                <a:prstClr val="black"/>
              </a:solidFill>
              <a:latin typeface="Book Antiqua" pitchFamily="18" charset="0"/>
            </a:endParaRPr>
          </a:p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sz="1800" dirty="0" smtClean="0">
                <a:solidFill>
                  <a:prstClr val="black"/>
                </a:solidFill>
                <a:latin typeface="Book Antiqua" pitchFamily="18" charset="0"/>
              </a:rPr>
              <a:t>Шаг 2 – Фамилия</a:t>
            </a:r>
          </a:p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sz="1800" dirty="0">
              <a:solidFill>
                <a:prstClr val="black"/>
              </a:solidFill>
              <a:latin typeface="Book Antiqua" pitchFamily="18" charset="0"/>
            </a:endParaRPr>
          </a:p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sz="1800" dirty="0" smtClean="0">
                <a:solidFill>
                  <a:prstClr val="black"/>
                </a:solidFill>
                <a:latin typeface="Book Antiqua" pitchFamily="18" charset="0"/>
              </a:rPr>
              <a:t>Шаг 3 – Электронная почта</a:t>
            </a:r>
          </a:p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sz="1800" dirty="0">
              <a:solidFill>
                <a:prstClr val="black"/>
              </a:solidFill>
              <a:latin typeface="Book Antiqua" pitchFamily="18" charset="0"/>
            </a:endParaRPr>
          </a:p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sz="1800" dirty="0" smtClean="0">
                <a:solidFill>
                  <a:prstClr val="black"/>
                </a:solidFill>
                <a:latin typeface="Book Antiqua" pitchFamily="18" charset="0"/>
              </a:rPr>
              <a:t>Шаг 4 – Пароль</a:t>
            </a:r>
          </a:p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sz="1800" dirty="0">
              <a:solidFill>
                <a:prstClr val="black"/>
              </a:solidFill>
              <a:latin typeface="Book Antiqua" pitchFamily="18" charset="0"/>
            </a:endParaRPr>
          </a:p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sz="1800" dirty="0" smtClean="0">
                <a:solidFill>
                  <a:prstClr val="black"/>
                </a:solidFill>
                <a:latin typeface="Book Antiqua" pitchFamily="18" charset="0"/>
              </a:rPr>
              <a:t>Шаг 5 – Подтвердить пароль</a:t>
            </a:r>
          </a:p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sz="1800" dirty="0">
              <a:solidFill>
                <a:prstClr val="black"/>
              </a:solidFill>
              <a:latin typeface="Book Antiqua" pitchFamily="18" charset="0"/>
            </a:endParaRPr>
          </a:p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sz="1800" dirty="0" smtClean="0">
                <a:solidFill>
                  <a:prstClr val="black"/>
                </a:solidFill>
                <a:latin typeface="Book Antiqua" pitchFamily="18" charset="0"/>
              </a:rPr>
              <a:t>Шаг 6 – Создать</a:t>
            </a:r>
          </a:p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sz="1800" dirty="0">
              <a:solidFill>
                <a:prstClr val="black"/>
              </a:solidFill>
              <a:latin typeface="Book Antiqua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0" y="46271"/>
            <a:ext cx="914399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Регистрация в системе 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необходима только для 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входа из дома, телефона и т.д. 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: </a:t>
            </a:r>
          </a:p>
          <a:p>
            <a:pPr marL="457200" lvl="0" indent="-457200">
              <a:buAutoNum type="arabicPeriod"/>
              <a:defRPr/>
            </a:pP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Регистрируетесь. </a:t>
            </a:r>
            <a:endParaRPr lang="en-US" sz="2000" b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457200" lvl="0" indent="-457200">
              <a:buAutoNum type="arabicPeriod"/>
              <a:defRPr/>
            </a:pP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Приходит 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письмо от 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вашего Администратора на открытие доступа. </a:t>
            </a:r>
            <a:endParaRPr lang="ru-RU" sz="20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5234654" y="1607549"/>
            <a:ext cx="468052" cy="432048"/>
            <a:chOff x="5234654" y="1607549"/>
            <a:chExt cx="468052" cy="432048"/>
          </a:xfrm>
        </p:grpSpPr>
        <p:sp>
          <p:nvSpPr>
            <p:cNvPr id="30" name="Скругленная прямоугольная выноска 29"/>
            <p:cNvSpPr/>
            <p:nvPr/>
          </p:nvSpPr>
          <p:spPr>
            <a:xfrm>
              <a:off x="5234654" y="1607549"/>
              <a:ext cx="468052" cy="432048"/>
            </a:xfrm>
            <a:prstGeom prst="wedgeRoundRectCallout">
              <a:avLst>
                <a:gd name="adj1" fmla="val 93610"/>
                <a:gd name="adj2" fmla="val -63744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ru-RU" dirty="0">
                <a:solidFill>
                  <a:prstClr val="black"/>
                </a:solidFill>
              </a:endParaRPr>
            </a:p>
          </p:txBody>
        </p:sp>
        <p:pic>
          <p:nvPicPr>
            <p:cNvPr id="31" name="Picture 2" descr="C:\Users\zhaxylyk\Desktop\photo_SPR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19678" y="1693356"/>
              <a:ext cx="260434" cy="260434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" name="Группа 5"/>
          <p:cNvGrpSpPr/>
          <p:nvPr/>
        </p:nvGrpSpPr>
        <p:grpSpPr>
          <a:xfrm>
            <a:off x="971600" y="3946416"/>
            <a:ext cx="1152128" cy="432048"/>
            <a:chOff x="971600" y="3946416"/>
            <a:chExt cx="1152128" cy="432048"/>
          </a:xfrm>
        </p:grpSpPr>
        <p:sp>
          <p:nvSpPr>
            <p:cNvPr id="32" name="Скругленная прямоугольная выноска 31"/>
            <p:cNvSpPr/>
            <p:nvPr/>
          </p:nvSpPr>
          <p:spPr>
            <a:xfrm>
              <a:off x="971600" y="3946416"/>
              <a:ext cx="1152128" cy="432048"/>
            </a:xfrm>
            <a:prstGeom prst="wedgeRoundRectCallout">
              <a:avLst>
                <a:gd name="adj1" fmla="val 78844"/>
                <a:gd name="adj2" fmla="val 251260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dirty="0">
                  <a:solidFill>
                    <a:prstClr val="black"/>
                  </a:solidFill>
                </a:rPr>
                <a:t>Шаг </a:t>
              </a:r>
              <a:r>
                <a:rPr lang="ru-RU" dirty="0" smtClean="0">
                  <a:solidFill>
                    <a:prstClr val="black"/>
                  </a:solidFill>
                </a:rPr>
                <a:t>1</a:t>
              </a:r>
              <a:endParaRPr lang="ru-RU" dirty="0">
                <a:solidFill>
                  <a:prstClr val="black"/>
                </a:solidFill>
              </a:endParaRPr>
            </a:p>
          </p:txBody>
        </p:sp>
        <p:pic>
          <p:nvPicPr>
            <p:cNvPr id="33" name="Picture 2" descr="C:\Users\zhaxylyk\Desktop\photo_SPR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7407" y="4032223"/>
              <a:ext cx="260434" cy="260434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" name="Группа 4"/>
          <p:cNvGrpSpPr/>
          <p:nvPr/>
        </p:nvGrpSpPr>
        <p:grpSpPr>
          <a:xfrm>
            <a:off x="5458955" y="3968599"/>
            <a:ext cx="1152128" cy="432048"/>
            <a:chOff x="5458955" y="3968599"/>
            <a:chExt cx="1152128" cy="432048"/>
          </a:xfrm>
        </p:grpSpPr>
        <p:sp>
          <p:nvSpPr>
            <p:cNvPr id="36" name="Скругленная прямоугольная выноска 35"/>
            <p:cNvSpPr/>
            <p:nvPr/>
          </p:nvSpPr>
          <p:spPr>
            <a:xfrm>
              <a:off x="5458955" y="3968599"/>
              <a:ext cx="1152128" cy="432048"/>
            </a:xfrm>
            <a:prstGeom prst="wedgeRoundRectCallout">
              <a:avLst>
                <a:gd name="adj1" fmla="val -110343"/>
                <a:gd name="adj2" fmla="val 234033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dirty="0">
                  <a:solidFill>
                    <a:prstClr val="black"/>
                  </a:solidFill>
                </a:rPr>
                <a:t>Шаг </a:t>
              </a:r>
              <a:r>
                <a:rPr lang="en-US" dirty="0" smtClean="0">
                  <a:solidFill>
                    <a:prstClr val="black"/>
                  </a:solidFill>
                </a:rPr>
                <a:t>2</a:t>
              </a:r>
              <a:endParaRPr lang="ru-RU" dirty="0">
                <a:solidFill>
                  <a:prstClr val="black"/>
                </a:solidFill>
              </a:endParaRPr>
            </a:p>
          </p:txBody>
        </p:sp>
        <p:pic>
          <p:nvPicPr>
            <p:cNvPr id="37" name="Picture 2" descr="C:\Users\zhaxylyk\Desktop\photo_SPR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44762" y="4054406"/>
              <a:ext cx="260434" cy="260434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" name="Группа 6"/>
          <p:cNvGrpSpPr/>
          <p:nvPr/>
        </p:nvGrpSpPr>
        <p:grpSpPr>
          <a:xfrm>
            <a:off x="804723" y="4903971"/>
            <a:ext cx="1152128" cy="432048"/>
            <a:chOff x="804723" y="4903971"/>
            <a:chExt cx="1152128" cy="432048"/>
          </a:xfrm>
        </p:grpSpPr>
        <p:sp>
          <p:nvSpPr>
            <p:cNvPr id="38" name="Скругленная прямоугольная выноска 37"/>
            <p:cNvSpPr/>
            <p:nvPr/>
          </p:nvSpPr>
          <p:spPr>
            <a:xfrm>
              <a:off x="804723" y="4903971"/>
              <a:ext cx="1152128" cy="432048"/>
            </a:xfrm>
            <a:prstGeom prst="wedgeRoundRectCallout">
              <a:avLst>
                <a:gd name="adj1" fmla="val 122219"/>
                <a:gd name="adj2" fmla="val 115906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dirty="0">
                  <a:solidFill>
                    <a:prstClr val="black"/>
                  </a:solidFill>
                </a:rPr>
                <a:t>Шаг </a:t>
              </a:r>
              <a:r>
                <a:rPr lang="en-US" dirty="0" smtClean="0">
                  <a:solidFill>
                    <a:prstClr val="black"/>
                  </a:solidFill>
                </a:rPr>
                <a:t>3</a:t>
              </a:r>
              <a:endParaRPr lang="ru-RU" dirty="0">
                <a:solidFill>
                  <a:prstClr val="black"/>
                </a:solidFill>
              </a:endParaRPr>
            </a:p>
          </p:txBody>
        </p:sp>
        <p:pic>
          <p:nvPicPr>
            <p:cNvPr id="39" name="Picture 2" descr="C:\Users\zhaxylyk\Desktop\photo_SPR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0228" y="4989778"/>
              <a:ext cx="260434" cy="260434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" name="Группа 7"/>
          <p:cNvGrpSpPr/>
          <p:nvPr/>
        </p:nvGrpSpPr>
        <p:grpSpPr>
          <a:xfrm>
            <a:off x="804723" y="5621194"/>
            <a:ext cx="1152128" cy="432048"/>
            <a:chOff x="804723" y="5621194"/>
            <a:chExt cx="1152128" cy="432048"/>
          </a:xfrm>
        </p:grpSpPr>
        <p:sp>
          <p:nvSpPr>
            <p:cNvPr id="40" name="Скругленная прямоугольная выноска 39"/>
            <p:cNvSpPr/>
            <p:nvPr/>
          </p:nvSpPr>
          <p:spPr>
            <a:xfrm>
              <a:off x="804723" y="5621194"/>
              <a:ext cx="1152128" cy="432048"/>
            </a:xfrm>
            <a:prstGeom prst="wedgeRoundRectCallout">
              <a:avLst>
                <a:gd name="adj1" fmla="val 91764"/>
                <a:gd name="adj2" fmla="val 61766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dirty="0">
                  <a:solidFill>
                    <a:prstClr val="black"/>
                  </a:solidFill>
                </a:rPr>
                <a:t>Шаг </a:t>
              </a:r>
              <a:r>
                <a:rPr lang="en-US" dirty="0" smtClean="0">
                  <a:solidFill>
                    <a:prstClr val="black"/>
                  </a:solidFill>
                </a:rPr>
                <a:t>4</a:t>
              </a:r>
              <a:endParaRPr lang="ru-RU" dirty="0">
                <a:solidFill>
                  <a:prstClr val="black"/>
                </a:solidFill>
              </a:endParaRPr>
            </a:p>
          </p:txBody>
        </p:sp>
        <p:pic>
          <p:nvPicPr>
            <p:cNvPr id="41" name="Picture 2" descr="C:\Users\zhaxylyk\Desktop\photo_SPR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0530" y="5707001"/>
              <a:ext cx="260434" cy="260434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1" name="Группа 10"/>
          <p:cNvGrpSpPr/>
          <p:nvPr/>
        </p:nvGrpSpPr>
        <p:grpSpPr>
          <a:xfrm>
            <a:off x="5407299" y="5336019"/>
            <a:ext cx="1152128" cy="432048"/>
            <a:chOff x="5407299" y="5336019"/>
            <a:chExt cx="1152128" cy="432048"/>
          </a:xfrm>
        </p:grpSpPr>
        <p:sp>
          <p:nvSpPr>
            <p:cNvPr id="42" name="Скругленная прямоугольная выноска 41"/>
            <p:cNvSpPr/>
            <p:nvPr/>
          </p:nvSpPr>
          <p:spPr>
            <a:xfrm>
              <a:off x="5407299" y="5336019"/>
              <a:ext cx="1152128" cy="432048"/>
            </a:xfrm>
            <a:prstGeom prst="wedgeRoundRectCallout">
              <a:avLst>
                <a:gd name="adj1" fmla="val -125109"/>
                <a:gd name="adj2" fmla="val 120829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dirty="0">
                  <a:solidFill>
                    <a:prstClr val="black"/>
                  </a:solidFill>
                </a:rPr>
                <a:t>Шаг </a:t>
              </a:r>
              <a:r>
                <a:rPr lang="en-US" dirty="0" smtClean="0">
                  <a:solidFill>
                    <a:prstClr val="black"/>
                  </a:solidFill>
                </a:rPr>
                <a:t>5</a:t>
              </a:r>
              <a:endParaRPr lang="ru-RU" dirty="0">
                <a:solidFill>
                  <a:prstClr val="black"/>
                </a:solidFill>
              </a:endParaRPr>
            </a:p>
          </p:txBody>
        </p:sp>
        <p:pic>
          <p:nvPicPr>
            <p:cNvPr id="43" name="Picture 2" descr="C:\Users\zhaxylyk\Desktop\photo_SPR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93106" y="5421826"/>
              <a:ext cx="260434" cy="260434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3" name="Группа 12"/>
          <p:cNvGrpSpPr/>
          <p:nvPr/>
        </p:nvGrpSpPr>
        <p:grpSpPr>
          <a:xfrm>
            <a:off x="5407299" y="6308325"/>
            <a:ext cx="1152128" cy="432048"/>
            <a:chOff x="5407299" y="5962084"/>
            <a:chExt cx="1152128" cy="432048"/>
          </a:xfrm>
        </p:grpSpPr>
        <p:sp>
          <p:nvSpPr>
            <p:cNvPr id="44" name="Скругленная прямоугольная выноска 43"/>
            <p:cNvSpPr/>
            <p:nvPr/>
          </p:nvSpPr>
          <p:spPr>
            <a:xfrm>
              <a:off x="5407299" y="5962084"/>
              <a:ext cx="1152128" cy="432048"/>
            </a:xfrm>
            <a:prstGeom prst="wedgeRoundRectCallout">
              <a:avLst>
                <a:gd name="adj1" fmla="val -209075"/>
                <a:gd name="adj2" fmla="val -48500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dirty="0">
                  <a:solidFill>
                    <a:prstClr val="black"/>
                  </a:solidFill>
                </a:rPr>
                <a:t>Шаг </a:t>
              </a:r>
              <a:r>
                <a:rPr lang="en-US" dirty="0" smtClean="0">
                  <a:solidFill>
                    <a:prstClr val="black"/>
                  </a:solidFill>
                </a:rPr>
                <a:t>6</a:t>
              </a:r>
              <a:endParaRPr lang="ru-RU" dirty="0">
                <a:solidFill>
                  <a:prstClr val="black"/>
                </a:solidFill>
              </a:endParaRPr>
            </a:p>
          </p:txBody>
        </p:sp>
        <p:pic>
          <p:nvPicPr>
            <p:cNvPr id="45" name="Picture 2" descr="C:\Users\zhaxylyk\Desktop\photo_SPR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93106" y="6047891"/>
              <a:ext cx="260434" cy="260434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847092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 l="16075" r="15084" b="10785"/>
          <a:stretch>
            <a:fillRect/>
          </a:stretch>
        </p:blipFill>
        <p:spPr bwMode="auto">
          <a:xfrm>
            <a:off x="251520" y="980728"/>
            <a:ext cx="7704856" cy="5616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634082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Вход в систему из дома, телефона и т.д.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ая прямоугольная выноска 4"/>
          <p:cNvSpPr/>
          <p:nvPr/>
        </p:nvSpPr>
        <p:spPr>
          <a:xfrm>
            <a:off x="4211960" y="1916832"/>
            <a:ext cx="1152128" cy="432048"/>
          </a:xfrm>
          <a:prstGeom prst="wedgeRoundRectCallout">
            <a:avLst>
              <a:gd name="adj1" fmla="val 19026"/>
              <a:gd name="adj2" fmla="val 184725"/>
              <a:gd name="adj3" fmla="val 16667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>
                <a:solidFill>
                  <a:prstClr val="black"/>
                </a:solidFill>
              </a:rPr>
              <a:t>Шаг 2</a:t>
            </a:r>
          </a:p>
        </p:txBody>
      </p:sp>
      <p:sp>
        <p:nvSpPr>
          <p:cNvPr id="6" name="Скругленная прямоугольная выноска 5"/>
          <p:cNvSpPr/>
          <p:nvPr/>
        </p:nvSpPr>
        <p:spPr>
          <a:xfrm>
            <a:off x="971600" y="3356992"/>
            <a:ext cx="1152128" cy="432048"/>
          </a:xfrm>
          <a:prstGeom prst="wedgeRoundRectCallout">
            <a:avLst>
              <a:gd name="adj1" fmla="val 99178"/>
              <a:gd name="adj2" fmla="val -70900"/>
              <a:gd name="adj3" fmla="val 16667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>
                <a:solidFill>
                  <a:prstClr val="black"/>
                </a:solidFill>
              </a:rPr>
              <a:t>Шаг 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416824" y="980728"/>
            <a:ext cx="1619672" cy="56323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Шаг 1 – Электронная почта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Шаг 2 – Пароль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Шаг 3 – Вход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4B9BC-77F5-46EF-8679-65FCFE68986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 descr="C:\Users\zhaxylyk\Desktop\photo_SP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209" y="3442799"/>
            <a:ext cx="260434" cy="260434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Группа 6"/>
          <p:cNvGrpSpPr/>
          <p:nvPr/>
        </p:nvGrpSpPr>
        <p:grpSpPr>
          <a:xfrm>
            <a:off x="1907704" y="1700808"/>
            <a:ext cx="1152128" cy="432048"/>
            <a:chOff x="1907704" y="1700808"/>
            <a:chExt cx="1152128" cy="432048"/>
          </a:xfrm>
        </p:grpSpPr>
        <p:sp>
          <p:nvSpPr>
            <p:cNvPr id="4" name="Скругленная прямоугольная выноска 3"/>
            <p:cNvSpPr/>
            <p:nvPr/>
          </p:nvSpPr>
          <p:spPr>
            <a:xfrm>
              <a:off x="1907704" y="1700808"/>
              <a:ext cx="1152128" cy="432048"/>
            </a:xfrm>
            <a:prstGeom prst="wedgeRoundRectCallout">
              <a:avLst>
                <a:gd name="adj1" fmla="val 78844"/>
                <a:gd name="adj2" fmla="val 251260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dirty="0">
                  <a:solidFill>
                    <a:prstClr val="black"/>
                  </a:solidFill>
                </a:rPr>
                <a:t>Шаг 1</a:t>
              </a:r>
            </a:p>
          </p:txBody>
        </p:sp>
        <p:pic>
          <p:nvPicPr>
            <p:cNvPr id="13" name="Picture 2" descr="C:\Users\zhaxylyk\Desktop\photo_SPR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93511" y="1786615"/>
              <a:ext cx="260434" cy="260434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4" name="Picture 2" descr="C:\Users\zhaxylyk\Desktop\photo_SP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002639"/>
            <a:ext cx="260434" cy="260434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4316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44624"/>
            <a:ext cx="8928992" cy="70609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Поиск электронных журналов, статей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r="6592"/>
          <a:stretch>
            <a:fillRect/>
          </a:stretch>
        </p:blipFill>
        <p:spPr bwMode="auto">
          <a:xfrm>
            <a:off x="179512" y="1052736"/>
            <a:ext cx="7128792" cy="1131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204864"/>
            <a:ext cx="7056784" cy="4477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7452320" y="908720"/>
            <a:ext cx="1691680" cy="59093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prstClr val="black"/>
                </a:solidFill>
                <a:latin typeface="Book Antiqua" pitchFamily="18" charset="0"/>
              </a:rPr>
              <a:t>Поиск </a:t>
            </a:r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1 – поиск по ключевым словам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r>
              <a:rPr lang="ru-RU" dirty="0" smtClean="0">
                <a:solidFill>
                  <a:prstClr val="black"/>
                </a:solidFill>
                <a:latin typeface="Book Antiqua" pitchFamily="18" charset="0"/>
              </a:rPr>
              <a:t>Поиск </a:t>
            </a:r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2 – Поиск по дисциплинам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r>
              <a:rPr lang="ru-RU" dirty="0" smtClean="0">
                <a:solidFill>
                  <a:prstClr val="black"/>
                </a:solidFill>
                <a:latin typeface="Book Antiqua" pitchFamily="18" charset="0"/>
              </a:rPr>
              <a:t>Поиск </a:t>
            </a:r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3 – поиск по категориям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 smtClean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07504" y="908720"/>
            <a:ext cx="7272808" cy="1368152"/>
          </a:xfrm>
          <a:prstGeom prst="round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44016" y="2348880"/>
            <a:ext cx="1979712" cy="4320480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339752" y="2348880"/>
            <a:ext cx="5040560" cy="4320480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4B9BC-77F5-46EF-8679-65FCFE68986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13" name="Группа 12"/>
          <p:cNvGrpSpPr/>
          <p:nvPr/>
        </p:nvGrpSpPr>
        <p:grpSpPr>
          <a:xfrm>
            <a:off x="2771800" y="1052736"/>
            <a:ext cx="1296144" cy="432048"/>
            <a:chOff x="1907704" y="1700808"/>
            <a:chExt cx="1152128" cy="432048"/>
          </a:xfrm>
        </p:grpSpPr>
        <p:sp>
          <p:nvSpPr>
            <p:cNvPr id="14" name="Скругленная прямоугольная выноска 13"/>
            <p:cNvSpPr/>
            <p:nvPr/>
          </p:nvSpPr>
          <p:spPr>
            <a:xfrm>
              <a:off x="1907704" y="1700808"/>
              <a:ext cx="1152128" cy="432048"/>
            </a:xfrm>
            <a:prstGeom prst="wedgeRoundRectCallout">
              <a:avLst>
                <a:gd name="adj1" fmla="val -135260"/>
                <a:gd name="adj2" fmla="val 91297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dirty="0" smtClean="0">
                  <a:solidFill>
                    <a:prstClr val="black"/>
                  </a:solidFill>
                </a:rPr>
                <a:t>Поиск </a:t>
              </a:r>
              <a:r>
                <a:rPr lang="ru-RU" dirty="0">
                  <a:solidFill>
                    <a:prstClr val="black"/>
                  </a:solidFill>
                </a:rPr>
                <a:t>1</a:t>
              </a:r>
            </a:p>
          </p:txBody>
        </p:sp>
        <p:pic>
          <p:nvPicPr>
            <p:cNvPr id="15" name="Picture 2" descr="C:\Users\zhaxylyk\Desktop\photo_SPR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93511" y="1786615"/>
              <a:ext cx="260434" cy="260434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6" name="Группа 15"/>
          <p:cNvGrpSpPr/>
          <p:nvPr/>
        </p:nvGrpSpPr>
        <p:grpSpPr>
          <a:xfrm>
            <a:off x="5076056" y="1570591"/>
            <a:ext cx="1440160" cy="432048"/>
            <a:chOff x="1835696" y="1700808"/>
            <a:chExt cx="1440160" cy="432048"/>
          </a:xfrm>
        </p:grpSpPr>
        <p:sp>
          <p:nvSpPr>
            <p:cNvPr id="17" name="Скругленная прямоугольная выноска 16"/>
            <p:cNvSpPr/>
            <p:nvPr/>
          </p:nvSpPr>
          <p:spPr>
            <a:xfrm>
              <a:off x="1835696" y="1700808"/>
              <a:ext cx="1440160" cy="432048"/>
            </a:xfrm>
            <a:prstGeom prst="wedgeRoundRectCallout">
              <a:avLst>
                <a:gd name="adj1" fmla="val -282279"/>
                <a:gd name="adj2" fmla="val 193593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dirty="0" smtClean="0">
                  <a:solidFill>
                    <a:prstClr val="black"/>
                  </a:solidFill>
                </a:rPr>
                <a:t>Поиск </a:t>
              </a:r>
              <a:r>
                <a:rPr lang="en-US" dirty="0" smtClean="0">
                  <a:solidFill>
                    <a:prstClr val="black"/>
                  </a:solidFill>
                </a:rPr>
                <a:t>2</a:t>
              </a:r>
              <a:endParaRPr lang="ru-RU" dirty="0">
                <a:solidFill>
                  <a:prstClr val="black"/>
                </a:solidFill>
              </a:endParaRPr>
            </a:p>
          </p:txBody>
        </p:sp>
        <p:pic>
          <p:nvPicPr>
            <p:cNvPr id="18" name="Picture 2" descr="C:\Users\zhaxylyk\Desktop\photo_SPR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93511" y="1786615"/>
              <a:ext cx="260434" cy="260434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9" name="Группа 18"/>
          <p:cNvGrpSpPr/>
          <p:nvPr/>
        </p:nvGrpSpPr>
        <p:grpSpPr>
          <a:xfrm>
            <a:off x="5652120" y="3284984"/>
            <a:ext cx="1440160" cy="432048"/>
            <a:chOff x="1619672" y="1700808"/>
            <a:chExt cx="1440160" cy="432048"/>
          </a:xfrm>
        </p:grpSpPr>
        <p:sp>
          <p:nvSpPr>
            <p:cNvPr id="20" name="Скругленная прямоугольная выноска 19"/>
            <p:cNvSpPr/>
            <p:nvPr/>
          </p:nvSpPr>
          <p:spPr>
            <a:xfrm>
              <a:off x="1619672" y="1700808"/>
              <a:ext cx="1440160" cy="432048"/>
            </a:xfrm>
            <a:prstGeom prst="wedgeRoundRectCallout">
              <a:avLst>
                <a:gd name="adj1" fmla="val -87575"/>
                <a:gd name="adj2" fmla="val -160786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dirty="0" smtClean="0">
                  <a:solidFill>
                    <a:prstClr val="black"/>
                  </a:solidFill>
                </a:rPr>
                <a:t>Поиск</a:t>
              </a:r>
              <a:r>
                <a:rPr lang="en-US" dirty="0" smtClean="0">
                  <a:solidFill>
                    <a:prstClr val="black"/>
                  </a:solidFill>
                </a:rPr>
                <a:t>3</a:t>
              </a:r>
              <a:endParaRPr lang="ru-RU" dirty="0">
                <a:solidFill>
                  <a:prstClr val="black"/>
                </a:solidFill>
              </a:endParaRPr>
            </a:p>
          </p:txBody>
        </p:sp>
        <p:pic>
          <p:nvPicPr>
            <p:cNvPr id="21" name="Picture 2" descr="C:\Users\zhaxylyk\Desktop\photo_SPR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1286" y="1800414"/>
              <a:ext cx="260434" cy="260434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832706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24744"/>
            <a:ext cx="8115378" cy="5472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4624"/>
            <a:ext cx="9144000" cy="792088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Поиск 1: Поиск журналов по ключевым словам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308304" y="1037048"/>
            <a:ext cx="1691680" cy="556030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Шаг 1 – </a:t>
            </a:r>
            <a:r>
              <a:rPr lang="ru-RU" dirty="0" smtClean="0">
                <a:solidFill>
                  <a:prstClr val="black"/>
                </a:solidFill>
                <a:latin typeface="Book Antiqua" pitchFamily="18" charset="0"/>
              </a:rPr>
              <a:t>Ввести </a:t>
            </a:r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ключевое </a:t>
            </a:r>
            <a:r>
              <a:rPr lang="ru-RU" dirty="0" smtClean="0">
                <a:solidFill>
                  <a:prstClr val="black"/>
                </a:solidFill>
                <a:latin typeface="Book Antiqua" pitchFamily="18" charset="0"/>
              </a:rPr>
              <a:t>слово</a:t>
            </a:r>
          </a:p>
          <a:p>
            <a:r>
              <a:rPr lang="ru-RU" dirty="0" smtClean="0">
                <a:solidFill>
                  <a:prstClr val="black"/>
                </a:solidFill>
                <a:latin typeface="Book Antiqua" pitchFamily="18" charset="0"/>
              </a:rPr>
              <a:t>Например «экономика»</a:t>
            </a:r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4B9BC-77F5-46EF-8679-65FCFE68986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395536" y="2059700"/>
            <a:ext cx="1152128" cy="432048"/>
            <a:chOff x="1907704" y="1700808"/>
            <a:chExt cx="1152128" cy="432048"/>
          </a:xfrm>
        </p:grpSpPr>
        <p:sp>
          <p:nvSpPr>
            <p:cNvPr id="8" name="Скругленная прямоугольная выноска 7"/>
            <p:cNvSpPr/>
            <p:nvPr/>
          </p:nvSpPr>
          <p:spPr>
            <a:xfrm>
              <a:off x="1907704" y="1700808"/>
              <a:ext cx="1152128" cy="432048"/>
            </a:xfrm>
            <a:prstGeom prst="wedgeRoundRectCallout">
              <a:avLst>
                <a:gd name="adj1" fmla="val 89918"/>
                <a:gd name="adj2" fmla="val -29290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dirty="0">
                  <a:solidFill>
                    <a:prstClr val="black"/>
                  </a:solidFill>
                </a:rPr>
                <a:t>Шаг 1</a:t>
              </a:r>
            </a:p>
          </p:txBody>
        </p:sp>
        <p:pic>
          <p:nvPicPr>
            <p:cNvPr id="11" name="Picture 2" descr="C:\Users\zhaxylyk\Desktop\photo_SPR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93511" y="1786615"/>
              <a:ext cx="260434" cy="260434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553873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96" y="4414913"/>
            <a:ext cx="7380312" cy="2326455"/>
          </a:xfrm>
          <a:prstGeom prst="rect">
            <a:avLst/>
          </a:prstGeom>
          <a:noFill/>
          <a:ln w="9525">
            <a:solidFill>
              <a:schemeClr val="accent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20688"/>
            <a:ext cx="7380312" cy="3672408"/>
          </a:xfrm>
          <a:prstGeom prst="rect">
            <a:avLst/>
          </a:prstGeom>
          <a:noFill/>
          <a:ln w="9525">
            <a:solidFill>
              <a:schemeClr val="accent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96" y="0"/>
            <a:ext cx="9018896" cy="678706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Book Antiqua" pitchFamily="18" charset="0"/>
              </a:rPr>
              <a:t>Поиск 1: Поиск журналов по ключевым словам</a:t>
            </a:r>
            <a:endParaRPr lang="ru-RU" sz="2800" dirty="0">
              <a:solidFill>
                <a:schemeClr val="accent1">
                  <a:lumMod val="75000"/>
                </a:schemeClr>
              </a:solidFill>
              <a:latin typeface="Book Antiqua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380312" y="620688"/>
            <a:ext cx="1691680" cy="618630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1 – Выбрать категорию «журнал</a:t>
            </a:r>
            <a:r>
              <a:rPr lang="ru-RU" dirty="0" smtClean="0">
                <a:solidFill>
                  <a:prstClr val="black"/>
                </a:solidFill>
                <a:latin typeface="Book Antiqua" pitchFamily="18" charset="0"/>
              </a:rPr>
              <a:t>» 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r>
              <a:rPr lang="ru-RU" dirty="0" smtClean="0">
                <a:solidFill>
                  <a:prstClr val="black"/>
                </a:solidFill>
                <a:latin typeface="Book Antiqua" pitchFamily="18" charset="0"/>
              </a:rPr>
              <a:t>2 </a:t>
            </a:r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– Выбрать дату </a:t>
            </a:r>
            <a:r>
              <a:rPr lang="ru-RU" dirty="0" smtClean="0">
                <a:solidFill>
                  <a:prstClr val="black"/>
                </a:solidFill>
                <a:latin typeface="Book Antiqua" pitchFamily="18" charset="0"/>
              </a:rPr>
              <a:t>публикации </a:t>
            </a:r>
          </a:p>
          <a:p>
            <a:endParaRPr lang="ru-RU" dirty="0" smtClean="0">
              <a:solidFill>
                <a:prstClr val="black"/>
              </a:solidFill>
              <a:latin typeface="Book Antiqua" pitchFamily="18" charset="0"/>
            </a:endParaRPr>
          </a:p>
          <a:p>
            <a:r>
              <a:rPr lang="ru-RU" dirty="0" smtClean="0">
                <a:solidFill>
                  <a:prstClr val="black"/>
                </a:solidFill>
                <a:latin typeface="Book Antiqua" pitchFamily="18" charset="0"/>
              </a:rPr>
              <a:t>3 </a:t>
            </a:r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– Выбрать журнал</a:t>
            </a:r>
          </a:p>
          <a:p>
            <a:endParaRPr lang="ru-RU" dirty="0" smtClean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 smtClean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 smtClean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4B9BC-77F5-46EF-8679-65FCFE68986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14" name="Группа 13"/>
          <p:cNvGrpSpPr/>
          <p:nvPr/>
        </p:nvGrpSpPr>
        <p:grpSpPr>
          <a:xfrm>
            <a:off x="5131683" y="3523526"/>
            <a:ext cx="1152128" cy="432048"/>
            <a:chOff x="1907704" y="1700808"/>
            <a:chExt cx="1152128" cy="432048"/>
          </a:xfrm>
        </p:grpSpPr>
        <p:sp>
          <p:nvSpPr>
            <p:cNvPr id="15" name="Скругленная прямоугольная выноска 14"/>
            <p:cNvSpPr/>
            <p:nvPr/>
          </p:nvSpPr>
          <p:spPr>
            <a:xfrm>
              <a:off x="1907704" y="1700808"/>
              <a:ext cx="1152128" cy="432048"/>
            </a:xfrm>
            <a:prstGeom prst="wedgeRoundRectCallout">
              <a:avLst>
                <a:gd name="adj1" fmla="val -83029"/>
                <a:gd name="adj2" fmla="val 236053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dirty="0">
                  <a:solidFill>
                    <a:prstClr val="black"/>
                  </a:solidFill>
                </a:rPr>
                <a:t>Шаг </a:t>
              </a:r>
              <a:r>
                <a:rPr lang="en-US" dirty="0" smtClean="0">
                  <a:solidFill>
                    <a:prstClr val="black"/>
                  </a:solidFill>
                </a:rPr>
                <a:t>2</a:t>
              </a:r>
              <a:endParaRPr lang="ru-RU" dirty="0">
                <a:solidFill>
                  <a:prstClr val="black"/>
                </a:solidFill>
              </a:endParaRPr>
            </a:p>
          </p:txBody>
        </p:sp>
        <p:pic>
          <p:nvPicPr>
            <p:cNvPr id="16" name="Picture 2" descr="C:\Users\zhaxylyk\Desktop\photo_SPR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93511" y="1786615"/>
              <a:ext cx="260434" cy="260434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7" name="Группа 16"/>
          <p:cNvGrpSpPr/>
          <p:nvPr/>
        </p:nvGrpSpPr>
        <p:grpSpPr>
          <a:xfrm>
            <a:off x="1403648" y="1052736"/>
            <a:ext cx="1152128" cy="432048"/>
            <a:chOff x="1907704" y="1700808"/>
            <a:chExt cx="1152128" cy="432048"/>
          </a:xfrm>
        </p:grpSpPr>
        <p:sp>
          <p:nvSpPr>
            <p:cNvPr id="18" name="Скругленная прямоугольная выноска 17"/>
            <p:cNvSpPr/>
            <p:nvPr/>
          </p:nvSpPr>
          <p:spPr>
            <a:xfrm>
              <a:off x="1907704" y="1700808"/>
              <a:ext cx="1152128" cy="432048"/>
            </a:xfrm>
            <a:prstGeom prst="wedgeRoundRectCallout">
              <a:avLst>
                <a:gd name="adj1" fmla="val -125674"/>
                <a:gd name="adj2" fmla="val 393997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dirty="0">
                  <a:solidFill>
                    <a:prstClr val="black"/>
                  </a:solidFill>
                </a:rPr>
                <a:t>Шаг </a:t>
              </a:r>
              <a:r>
                <a:rPr lang="ru-RU" dirty="0" smtClean="0">
                  <a:solidFill>
                    <a:prstClr val="black"/>
                  </a:solidFill>
                </a:rPr>
                <a:t>1</a:t>
              </a:r>
              <a:endParaRPr lang="ru-RU" dirty="0">
                <a:solidFill>
                  <a:prstClr val="black"/>
                </a:solidFill>
              </a:endParaRPr>
            </a:p>
          </p:txBody>
        </p:sp>
        <p:pic>
          <p:nvPicPr>
            <p:cNvPr id="19" name="Picture 2" descr="C:\Users\zhaxylyk\Desktop\photo_SPR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93511" y="1786615"/>
              <a:ext cx="260434" cy="260434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0076" y="5013176"/>
            <a:ext cx="5400600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0" name="Группа 19"/>
          <p:cNvGrpSpPr/>
          <p:nvPr/>
        </p:nvGrpSpPr>
        <p:grpSpPr>
          <a:xfrm>
            <a:off x="5004048" y="5110114"/>
            <a:ext cx="1152128" cy="432048"/>
            <a:chOff x="1907704" y="1700808"/>
            <a:chExt cx="1152128" cy="432048"/>
          </a:xfrm>
        </p:grpSpPr>
        <p:sp>
          <p:nvSpPr>
            <p:cNvPr id="21" name="Скругленная прямоугольная выноска 20"/>
            <p:cNvSpPr/>
            <p:nvPr/>
          </p:nvSpPr>
          <p:spPr>
            <a:xfrm>
              <a:off x="1907704" y="1700808"/>
              <a:ext cx="1152128" cy="432048"/>
            </a:xfrm>
            <a:prstGeom prst="wedgeRoundRectCallout">
              <a:avLst>
                <a:gd name="adj1" fmla="val -129227"/>
                <a:gd name="adj2" fmla="val 84428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dirty="0">
                  <a:solidFill>
                    <a:prstClr val="black"/>
                  </a:solidFill>
                </a:rPr>
                <a:t>Шаг </a:t>
              </a:r>
              <a:r>
                <a:rPr lang="ru-RU" dirty="0" smtClean="0">
                  <a:solidFill>
                    <a:prstClr val="black"/>
                  </a:solidFill>
                </a:rPr>
                <a:t>3</a:t>
              </a:r>
              <a:endParaRPr lang="ru-RU" dirty="0">
                <a:solidFill>
                  <a:prstClr val="black"/>
                </a:solidFill>
              </a:endParaRPr>
            </a:p>
          </p:txBody>
        </p:sp>
        <p:pic>
          <p:nvPicPr>
            <p:cNvPr id="22" name="Picture 2" descr="C:\Users\zhaxylyk\Desktop\photo_SPR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93511" y="1786615"/>
              <a:ext cx="260434" cy="260434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67740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36" y="692696"/>
            <a:ext cx="6573096" cy="6094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490066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Просмотр журнала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732240" y="671691"/>
            <a:ext cx="2160240" cy="618630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prstClr val="black"/>
                </a:solidFill>
                <a:latin typeface="Book Antiqua" pitchFamily="18" charset="0"/>
              </a:rPr>
              <a:t>1 </a:t>
            </a:r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– Поиск по номеру журнала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r>
              <a:rPr lang="ru-RU" dirty="0" smtClean="0">
                <a:solidFill>
                  <a:prstClr val="black"/>
                </a:solidFill>
                <a:latin typeface="Book Antiqua" pitchFamily="18" charset="0"/>
              </a:rPr>
              <a:t>2 </a:t>
            </a:r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– Последние статьи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r>
              <a:rPr lang="ru-RU" dirty="0" smtClean="0">
                <a:solidFill>
                  <a:prstClr val="black"/>
                </a:solidFill>
                <a:latin typeface="Book Antiqua" pitchFamily="18" charset="0"/>
              </a:rPr>
              <a:t>3 </a:t>
            </a:r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– Просмотр содержания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r>
              <a:rPr lang="ru-RU" dirty="0" smtClean="0">
                <a:solidFill>
                  <a:prstClr val="black"/>
                </a:solidFill>
                <a:latin typeface="Book Antiqua" pitchFamily="18" charset="0"/>
              </a:rPr>
              <a:t>4 </a:t>
            </a:r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–  Информация о журнале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r>
              <a:rPr lang="ru-RU" dirty="0" smtClean="0">
                <a:solidFill>
                  <a:prstClr val="black"/>
                </a:solidFill>
                <a:latin typeface="Book Antiqua" pitchFamily="18" charset="0"/>
              </a:rPr>
              <a:t>5– </a:t>
            </a:r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Посмотреть и скачать </a:t>
            </a:r>
            <a:r>
              <a:rPr lang="ru-RU" dirty="0" smtClean="0">
                <a:solidFill>
                  <a:prstClr val="black"/>
                </a:solidFill>
                <a:latin typeface="Book Antiqua" pitchFamily="18" charset="0"/>
              </a:rPr>
              <a:t>статьи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r>
              <a:rPr lang="ru-RU" dirty="0" smtClean="0">
                <a:solidFill>
                  <a:prstClr val="black"/>
                </a:solidFill>
                <a:latin typeface="Book Antiqua" pitchFamily="18" charset="0"/>
              </a:rPr>
              <a:t>6 – Просмотр номеров журнала и скачивание статей</a:t>
            </a:r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 smtClean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4B9BC-77F5-46EF-8679-65FCFE68986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18" name="Группа 17"/>
          <p:cNvGrpSpPr/>
          <p:nvPr/>
        </p:nvGrpSpPr>
        <p:grpSpPr>
          <a:xfrm>
            <a:off x="3210675" y="2852936"/>
            <a:ext cx="1152128" cy="432048"/>
            <a:chOff x="1907704" y="1700808"/>
            <a:chExt cx="1152128" cy="432048"/>
          </a:xfrm>
        </p:grpSpPr>
        <p:sp>
          <p:nvSpPr>
            <p:cNvPr id="19" name="Скругленная прямоугольная выноска 18"/>
            <p:cNvSpPr/>
            <p:nvPr/>
          </p:nvSpPr>
          <p:spPr>
            <a:xfrm>
              <a:off x="1907704" y="1700808"/>
              <a:ext cx="1152128" cy="432048"/>
            </a:xfrm>
            <a:prstGeom prst="wedgeRoundRectCallout">
              <a:avLst>
                <a:gd name="adj1" fmla="val -180164"/>
                <a:gd name="adj2" fmla="val 153923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dirty="0">
                  <a:solidFill>
                    <a:prstClr val="black"/>
                  </a:solidFill>
                </a:rPr>
                <a:t>Шаг </a:t>
              </a:r>
              <a:r>
                <a:rPr lang="ru-RU" dirty="0" smtClean="0">
                  <a:solidFill>
                    <a:prstClr val="black"/>
                  </a:solidFill>
                </a:rPr>
                <a:t>1</a:t>
              </a:r>
              <a:endParaRPr lang="ru-RU" dirty="0">
                <a:solidFill>
                  <a:prstClr val="black"/>
                </a:solidFill>
              </a:endParaRPr>
            </a:p>
          </p:txBody>
        </p:sp>
        <p:pic>
          <p:nvPicPr>
            <p:cNvPr id="20" name="Picture 2" descr="C:\Users\zhaxylyk\Desktop\photo_SPR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93511" y="1786615"/>
              <a:ext cx="260434" cy="260434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1" name="Группа 20"/>
          <p:cNvGrpSpPr/>
          <p:nvPr/>
        </p:nvGrpSpPr>
        <p:grpSpPr>
          <a:xfrm>
            <a:off x="2144354" y="4509120"/>
            <a:ext cx="1152128" cy="432048"/>
            <a:chOff x="1907704" y="1700808"/>
            <a:chExt cx="1152128" cy="432048"/>
          </a:xfrm>
        </p:grpSpPr>
        <p:sp>
          <p:nvSpPr>
            <p:cNvPr id="22" name="Скругленная прямоугольная выноска 21"/>
            <p:cNvSpPr/>
            <p:nvPr/>
          </p:nvSpPr>
          <p:spPr>
            <a:xfrm>
              <a:off x="1907704" y="1700808"/>
              <a:ext cx="1152128" cy="432048"/>
            </a:xfrm>
            <a:prstGeom prst="wedgeRoundRectCallout">
              <a:avLst>
                <a:gd name="adj1" fmla="val -105536"/>
                <a:gd name="adj2" fmla="val 46522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dirty="0">
                  <a:solidFill>
                    <a:prstClr val="black"/>
                  </a:solidFill>
                </a:rPr>
                <a:t>Шаг </a:t>
              </a:r>
              <a:r>
                <a:rPr lang="ru-RU" dirty="0" smtClean="0">
                  <a:solidFill>
                    <a:prstClr val="black"/>
                  </a:solidFill>
                </a:rPr>
                <a:t>2</a:t>
              </a:r>
              <a:endParaRPr lang="ru-RU" dirty="0">
                <a:solidFill>
                  <a:prstClr val="black"/>
                </a:solidFill>
              </a:endParaRPr>
            </a:p>
          </p:txBody>
        </p:sp>
        <p:pic>
          <p:nvPicPr>
            <p:cNvPr id="23" name="Picture 2" descr="C:\Users\zhaxylyk\Desktop\photo_SPR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93511" y="1786615"/>
              <a:ext cx="260434" cy="260434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4" name="Группа 23"/>
          <p:cNvGrpSpPr/>
          <p:nvPr/>
        </p:nvGrpSpPr>
        <p:grpSpPr>
          <a:xfrm>
            <a:off x="5508104" y="1436338"/>
            <a:ext cx="1152128" cy="432048"/>
            <a:chOff x="1907704" y="1700808"/>
            <a:chExt cx="1152128" cy="432048"/>
          </a:xfrm>
        </p:grpSpPr>
        <p:sp>
          <p:nvSpPr>
            <p:cNvPr id="25" name="Скругленная прямоугольная выноска 24"/>
            <p:cNvSpPr/>
            <p:nvPr/>
          </p:nvSpPr>
          <p:spPr>
            <a:xfrm>
              <a:off x="1907704" y="1700808"/>
              <a:ext cx="1152128" cy="432048"/>
            </a:xfrm>
            <a:prstGeom prst="wedgeRoundRectCallout">
              <a:avLst>
                <a:gd name="adj1" fmla="val -41569"/>
                <a:gd name="adj2" fmla="val 337137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dirty="0">
                  <a:solidFill>
                    <a:prstClr val="black"/>
                  </a:solidFill>
                </a:rPr>
                <a:t>Шаг </a:t>
              </a:r>
              <a:r>
                <a:rPr lang="ru-RU" dirty="0" smtClean="0">
                  <a:solidFill>
                    <a:prstClr val="black"/>
                  </a:solidFill>
                </a:rPr>
                <a:t>3</a:t>
              </a:r>
              <a:endParaRPr lang="ru-RU" dirty="0">
                <a:solidFill>
                  <a:prstClr val="black"/>
                </a:solidFill>
              </a:endParaRPr>
            </a:p>
          </p:txBody>
        </p:sp>
        <p:pic>
          <p:nvPicPr>
            <p:cNvPr id="26" name="Picture 2" descr="C:\Users\zhaxylyk\Desktop\photo_SPR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93511" y="1786615"/>
              <a:ext cx="260434" cy="260434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7" name="Группа 26"/>
          <p:cNvGrpSpPr/>
          <p:nvPr/>
        </p:nvGrpSpPr>
        <p:grpSpPr>
          <a:xfrm>
            <a:off x="5278281" y="5341858"/>
            <a:ext cx="1152128" cy="432048"/>
            <a:chOff x="1907704" y="1700808"/>
            <a:chExt cx="1152128" cy="432048"/>
          </a:xfrm>
        </p:grpSpPr>
        <p:sp>
          <p:nvSpPr>
            <p:cNvPr id="28" name="Скругленная прямоугольная выноска 27"/>
            <p:cNvSpPr/>
            <p:nvPr/>
          </p:nvSpPr>
          <p:spPr>
            <a:xfrm>
              <a:off x="1907704" y="1700808"/>
              <a:ext cx="1152128" cy="432048"/>
            </a:xfrm>
            <a:prstGeom prst="wedgeRoundRectCallout">
              <a:avLst>
                <a:gd name="adj1" fmla="val -75922"/>
                <a:gd name="adj2" fmla="val -203027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dirty="0">
                  <a:solidFill>
                    <a:prstClr val="black"/>
                  </a:solidFill>
                </a:rPr>
                <a:t>Шаг </a:t>
              </a:r>
              <a:r>
                <a:rPr lang="ru-RU" dirty="0" smtClean="0">
                  <a:solidFill>
                    <a:prstClr val="black"/>
                  </a:solidFill>
                </a:rPr>
                <a:t>4</a:t>
              </a:r>
              <a:endParaRPr lang="ru-RU" dirty="0">
                <a:solidFill>
                  <a:prstClr val="black"/>
                </a:solidFill>
              </a:endParaRPr>
            </a:p>
          </p:txBody>
        </p:sp>
        <p:pic>
          <p:nvPicPr>
            <p:cNvPr id="29" name="Picture 2" descr="C:\Users\zhaxylyk\Desktop\photo_SPR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93511" y="1786615"/>
              <a:ext cx="260434" cy="260434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0" name="Группа 29"/>
          <p:cNvGrpSpPr/>
          <p:nvPr/>
        </p:nvGrpSpPr>
        <p:grpSpPr>
          <a:xfrm>
            <a:off x="4465034" y="6274722"/>
            <a:ext cx="1152128" cy="432048"/>
            <a:chOff x="1907704" y="1700808"/>
            <a:chExt cx="1152128" cy="432048"/>
          </a:xfrm>
        </p:grpSpPr>
        <p:sp>
          <p:nvSpPr>
            <p:cNvPr id="31" name="Скругленная прямоугольная выноска 30"/>
            <p:cNvSpPr/>
            <p:nvPr/>
          </p:nvSpPr>
          <p:spPr>
            <a:xfrm>
              <a:off x="1907704" y="1700808"/>
              <a:ext cx="1152128" cy="432048"/>
            </a:xfrm>
            <a:prstGeom prst="wedgeRoundRectCallout">
              <a:avLst>
                <a:gd name="adj1" fmla="val -263084"/>
                <a:gd name="adj2" fmla="val 30728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dirty="0">
                  <a:solidFill>
                    <a:prstClr val="black"/>
                  </a:solidFill>
                </a:rPr>
                <a:t>Шаг </a:t>
              </a:r>
              <a:r>
                <a:rPr lang="ru-RU" dirty="0" smtClean="0">
                  <a:solidFill>
                    <a:prstClr val="black"/>
                  </a:solidFill>
                </a:rPr>
                <a:t>5</a:t>
              </a:r>
              <a:endParaRPr lang="ru-RU" dirty="0">
                <a:solidFill>
                  <a:prstClr val="black"/>
                </a:solidFill>
              </a:endParaRPr>
            </a:p>
          </p:txBody>
        </p:sp>
        <p:pic>
          <p:nvPicPr>
            <p:cNvPr id="32" name="Picture 2" descr="C:\Users\zhaxylyk\Desktop\photo_SPR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93511" y="1786615"/>
              <a:ext cx="260434" cy="260434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3" name="Группа 32"/>
          <p:cNvGrpSpPr/>
          <p:nvPr/>
        </p:nvGrpSpPr>
        <p:grpSpPr>
          <a:xfrm>
            <a:off x="3490457" y="5341858"/>
            <a:ext cx="1152128" cy="432048"/>
            <a:chOff x="1907704" y="1700808"/>
            <a:chExt cx="1152128" cy="432048"/>
          </a:xfrm>
        </p:grpSpPr>
        <p:sp>
          <p:nvSpPr>
            <p:cNvPr id="34" name="Скругленная прямоугольная выноска 33"/>
            <p:cNvSpPr/>
            <p:nvPr/>
          </p:nvSpPr>
          <p:spPr>
            <a:xfrm>
              <a:off x="1907704" y="1700808"/>
              <a:ext cx="1152128" cy="432048"/>
            </a:xfrm>
            <a:prstGeom prst="wedgeRoundRectCallout">
              <a:avLst>
                <a:gd name="adj1" fmla="val -21432"/>
                <a:gd name="adj2" fmla="val -342017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dirty="0">
                  <a:solidFill>
                    <a:prstClr val="black"/>
                  </a:solidFill>
                </a:rPr>
                <a:t>Шаг </a:t>
              </a:r>
              <a:r>
                <a:rPr lang="ru-RU" dirty="0" smtClean="0">
                  <a:solidFill>
                    <a:prstClr val="black"/>
                  </a:solidFill>
                </a:rPr>
                <a:t>6</a:t>
              </a:r>
              <a:endParaRPr lang="ru-RU" dirty="0">
                <a:solidFill>
                  <a:prstClr val="black"/>
                </a:solidFill>
              </a:endParaRPr>
            </a:p>
          </p:txBody>
        </p:sp>
        <p:pic>
          <p:nvPicPr>
            <p:cNvPr id="35" name="Picture 2" descr="C:\Users\zhaxylyk\Desktop\photo_SPR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93511" y="1786615"/>
              <a:ext cx="260434" cy="260434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949605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14" y="719138"/>
            <a:ext cx="7128792" cy="59438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562074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Информация о журнале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64288" y="760050"/>
            <a:ext cx="1979712" cy="59093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1 – Просмотр номеров журнала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2 – Образец </a:t>
            </a:r>
            <a:r>
              <a:rPr lang="ru-RU" dirty="0" smtClean="0">
                <a:solidFill>
                  <a:prstClr val="black"/>
                </a:solidFill>
                <a:latin typeface="Book Antiqua" pitchFamily="18" charset="0"/>
              </a:rPr>
              <a:t>статьи</a:t>
            </a:r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3 – </a:t>
            </a:r>
            <a:r>
              <a:rPr lang="ru-RU" dirty="0" err="1">
                <a:solidFill>
                  <a:prstClr val="black"/>
                </a:solidFill>
                <a:latin typeface="Book Antiqua" pitchFamily="18" charset="0"/>
              </a:rPr>
              <a:t>Импакт</a:t>
            </a:r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 фактор журнала</a:t>
            </a:r>
            <a:endParaRPr lang="en-US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en-US" dirty="0">
              <a:solidFill>
                <a:prstClr val="black"/>
              </a:solidFill>
              <a:latin typeface="Book Antiqua" pitchFamily="18" charset="0"/>
            </a:endParaRPr>
          </a:p>
          <a:p>
            <a:r>
              <a:rPr lang="en-US" dirty="0">
                <a:solidFill>
                  <a:prstClr val="black"/>
                </a:solidFill>
                <a:latin typeface="Book Antiqua" pitchFamily="18" charset="0"/>
              </a:rPr>
              <a:t>4 -  </a:t>
            </a:r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Инструкции для авторов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5 – Отправить статью онлайн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4B9BC-77F5-46EF-8679-65FCFE68986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5003772" y="1340768"/>
            <a:ext cx="1152128" cy="432048"/>
            <a:chOff x="1907704" y="1700808"/>
            <a:chExt cx="1152128" cy="432048"/>
          </a:xfrm>
        </p:grpSpPr>
        <p:sp>
          <p:nvSpPr>
            <p:cNvPr id="13" name="Скругленная прямоугольная выноска 12"/>
            <p:cNvSpPr/>
            <p:nvPr/>
          </p:nvSpPr>
          <p:spPr>
            <a:xfrm>
              <a:off x="1907704" y="1700808"/>
              <a:ext cx="1152128" cy="432048"/>
            </a:xfrm>
            <a:prstGeom prst="wedgeRoundRectCallout">
              <a:avLst>
                <a:gd name="adj1" fmla="val -27354"/>
                <a:gd name="adj2" fmla="val 472967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dirty="0">
                  <a:solidFill>
                    <a:prstClr val="black"/>
                  </a:solidFill>
                </a:rPr>
                <a:t>Шаг 1</a:t>
              </a:r>
            </a:p>
          </p:txBody>
        </p:sp>
        <p:pic>
          <p:nvPicPr>
            <p:cNvPr id="14" name="Picture 2" descr="C:\Users\zhaxylyk\Desktop\photo_SPR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93511" y="1786615"/>
              <a:ext cx="260434" cy="260434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5" name="Группа 14"/>
          <p:cNvGrpSpPr/>
          <p:nvPr/>
        </p:nvGrpSpPr>
        <p:grpSpPr>
          <a:xfrm>
            <a:off x="3630180" y="2395300"/>
            <a:ext cx="1152128" cy="432048"/>
            <a:chOff x="1907704" y="1700808"/>
            <a:chExt cx="1152128" cy="432048"/>
          </a:xfrm>
        </p:grpSpPr>
        <p:sp>
          <p:nvSpPr>
            <p:cNvPr id="16" name="Скругленная прямоугольная выноска 15"/>
            <p:cNvSpPr/>
            <p:nvPr/>
          </p:nvSpPr>
          <p:spPr>
            <a:xfrm>
              <a:off x="1907704" y="1700808"/>
              <a:ext cx="1152128" cy="432048"/>
            </a:xfrm>
            <a:prstGeom prst="wedgeRoundRectCallout">
              <a:avLst>
                <a:gd name="adj1" fmla="val 48458"/>
                <a:gd name="adj2" fmla="val 305548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dirty="0">
                  <a:solidFill>
                    <a:prstClr val="black"/>
                  </a:solidFill>
                </a:rPr>
                <a:t>Шаг </a:t>
              </a:r>
              <a:r>
                <a:rPr lang="en-US" dirty="0" smtClean="0">
                  <a:solidFill>
                    <a:prstClr val="black"/>
                  </a:solidFill>
                </a:rPr>
                <a:t>2</a:t>
              </a:r>
              <a:endParaRPr lang="ru-RU" dirty="0">
                <a:solidFill>
                  <a:prstClr val="black"/>
                </a:solidFill>
              </a:endParaRPr>
            </a:p>
          </p:txBody>
        </p:sp>
        <p:pic>
          <p:nvPicPr>
            <p:cNvPr id="17" name="Picture 2" descr="C:\Users\zhaxylyk\Desktop\photo_SPR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93511" y="1786615"/>
              <a:ext cx="260434" cy="260434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8" name="Группа 17"/>
          <p:cNvGrpSpPr/>
          <p:nvPr/>
        </p:nvGrpSpPr>
        <p:grpSpPr>
          <a:xfrm>
            <a:off x="5580112" y="2395300"/>
            <a:ext cx="1152128" cy="432048"/>
            <a:chOff x="1907704" y="1700808"/>
            <a:chExt cx="1152128" cy="432048"/>
          </a:xfrm>
        </p:grpSpPr>
        <p:sp>
          <p:nvSpPr>
            <p:cNvPr id="19" name="Скругленная прямоугольная выноска 18"/>
            <p:cNvSpPr/>
            <p:nvPr/>
          </p:nvSpPr>
          <p:spPr>
            <a:xfrm>
              <a:off x="1907704" y="1700808"/>
              <a:ext cx="1152128" cy="432048"/>
            </a:xfrm>
            <a:prstGeom prst="wedgeRoundRectCallout">
              <a:avLst>
                <a:gd name="adj1" fmla="val 10552"/>
                <a:gd name="adj2" fmla="val 520350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dirty="0">
                  <a:solidFill>
                    <a:prstClr val="black"/>
                  </a:solidFill>
                </a:rPr>
                <a:t>Шаг </a:t>
              </a:r>
              <a:r>
                <a:rPr lang="en-US" dirty="0" smtClean="0">
                  <a:solidFill>
                    <a:prstClr val="black"/>
                  </a:solidFill>
                </a:rPr>
                <a:t>3</a:t>
              </a:r>
              <a:endParaRPr lang="ru-RU" dirty="0">
                <a:solidFill>
                  <a:prstClr val="black"/>
                </a:solidFill>
              </a:endParaRPr>
            </a:p>
          </p:txBody>
        </p:sp>
        <p:pic>
          <p:nvPicPr>
            <p:cNvPr id="20" name="Picture 2" descr="C:\Users\zhaxylyk\Desktop\photo_SPR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93511" y="1786615"/>
              <a:ext cx="260434" cy="260434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1" name="Группа 20"/>
          <p:cNvGrpSpPr/>
          <p:nvPr/>
        </p:nvGrpSpPr>
        <p:grpSpPr>
          <a:xfrm>
            <a:off x="1923934" y="5877272"/>
            <a:ext cx="1152128" cy="432048"/>
            <a:chOff x="1907704" y="1700808"/>
            <a:chExt cx="1152128" cy="432048"/>
          </a:xfrm>
        </p:grpSpPr>
        <p:sp>
          <p:nvSpPr>
            <p:cNvPr id="22" name="Скругленная прямоугольная выноска 21"/>
            <p:cNvSpPr/>
            <p:nvPr/>
          </p:nvSpPr>
          <p:spPr>
            <a:xfrm>
              <a:off x="1907704" y="1700808"/>
              <a:ext cx="1152128" cy="432048"/>
            </a:xfrm>
            <a:prstGeom prst="wedgeRoundRectCallout">
              <a:avLst>
                <a:gd name="adj1" fmla="val 200083"/>
                <a:gd name="adj2" fmla="val 21251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dirty="0">
                  <a:solidFill>
                    <a:prstClr val="black"/>
                  </a:solidFill>
                </a:rPr>
                <a:t>Шаг </a:t>
              </a:r>
              <a:r>
                <a:rPr lang="en-US" dirty="0" smtClean="0">
                  <a:solidFill>
                    <a:prstClr val="black"/>
                  </a:solidFill>
                </a:rPr>
                <a:t>4</a:t>
              </a:r>
              <a:endParaRPr lang="ru-RU" dirty="0">
                <a:solidFill>
                  <a:prstClr val="black"/>
                </a:solidFill>
              </a:endParaRPr>
            </a:p>
          </p:txBody>
        </p:sp>
        <p:pic>
          <p:nvPicPr>
            <p:cNvPr id="23" name="Picture 2" descr="C:\Users\zhaxylyk\Desktop\photo_SPR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93511" y="1786615"/>
              <a:ext cx="260434" cy="260434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4" name="Группа 23"/>
          <p:cNvGrpSpPr/>
          <p:nvPr/>
        </p:nvGrpSpPr>
        <p:grpSpPr>
          <a:xfrm>
            <a:off x="2683286" y="4941168"/>
            <a:ext cx="1152128" cy="432048"/>
            <a:chOff x="1907704" y="1700808"/>
            <a:chExt cx="1152128" cy="432048"/>
          </a:xfrm>
        </p:grpSpPr>
        <p:sp>
          <p:nvSpPr>
            <p:cNvPr id="25" name="Скругленная прямоугольная выноска 24"/>
            <p:cNvSpPr/>
            <p:nvPr/>
          </p:nvSpPr>
          <p:spPr>
            <a:xfrm>
              <a:off x="1907704" y="1700808"/>
              <a:ext cx="1152128" cy="432048"/>
            </a:xfrm>
            <a:prstGeom prst="wedgeRoundRectCallout">
              <a:avLst>
                <a:gd name="adj1" fmla="val 125455"/>
                <a:gd name="adj2" fmla="val 103381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dirty="0">
                  <a:solidFill>
                    <a:prstClr val="black"/>
                  </a:solidFill>
                </a:rPr>
                <a:t>Шаг </a:t>
              </a:r>
              <a:r>
                <a:rPr lang="en-US" dirty="0" smtClean="0">
                  <a:solidFill>
                    <a:prstClr val="black"/>
                  </a:solidFill>
                </a:rPr>
                <a:t>5</a:t>
              </a:r>
              <a:endParaRPr lang="ru-RU" dirty="0">
                <a:solidFill>
                  <a:prstClr val="black"/>
                </a:solidFill>
              </a:endParaRPr>
            </a:p>
          </p:txBody>
        </p:sp>
        <p:pic>
          <p:nvPicPr>
            <p:cNvPr id="26" name="Picture 2" descr="C:\Users\zhaxylyk\Desktop\photo_SPR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93511" y="1786615"/>
              <a:ext cx="260434" cy="260434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86119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96" y="919162"/>
            <a:ext cx="6820360" cy="5534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6948264" y="1052736"/>
            <a:ext cx="1979712" cy="56323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1 – Просмотр </a:t>
            </a:r>
            <a:r>
              <a:rPr lang="ru-RU" dirty="0" smtClean="0">
                <a:solidFill>
                  <a:prstClr val="black"/>
                </a:solidFill>
                <a:latin typeface="Book Antiqua" pitchFamily="18" charset="0"/>
              </a:rPr>
              <a:t>статьи</a:t>
            </a:r>
          </a:p>
          <a:p>
            <a:endParaRPr lang="ru-RU" dirty="0" smtClean="0">
              <a:solidFill>
                <a:prstClr val="black"/>
              </a:solidFill>
              <a:latin typeface="Book Antiqua" pitchFamily="18" charset="0"/>
            </a:endParaRPr>
          </a:p>
          <a:p>
            <a:r>
              <a:rPr lang="ru-RU" dirty="0" smtClean="0">
                <a:solidFill>
                  <a:prstClr val="black"/>
                </a:solidFill>
                <a:latin typeface="Book Antiqua" pitchFamily="18" charset="0"/>
              </a:rPr>
              <a:t>2 – Скачивание статьи</a:t>
            </a:r>
          </a:p>
          <a:p>
            <a:endParaRPr lang="ru-RU" dirty="0" smtClean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 smtClean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 smtClean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 smtClean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 smtClean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4B9BC-77F5-46EF-8679-65FCFE68986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57200" y="202630"/>
            <a:ext cx="8229600" cy="562074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Просмотр и скачивание статей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3220230" y="3245899"/>
            <a:ext cx="1152128" cy="432048"/>
            <a:chOff x="1907704" y="1700808"/>
            <a:chExt cx="1152128" cy="432048"/>
          </a:xfrm>
        </p:grpSpPr>
        <p:sp>
          <p:nvSpPr>
            <p:cNvPr id="10" name="Скругленная прямоугольная выноска 9"/>
            <p:cNvSpPr/>
            <p:nvPr/>
          </p:nvSpPr>
          <p:spPr>
            <a:xfrm>
              <a:off x="1907704" y="1700808"/>
              <a:ext cx="1152128" cy="432048"/>
            </a:xfrm>
            <a:prstGeom prst="wedgeRoundRectCallout">
              <a:avLst>
                <a:gd name="adj1" fmla="val -163580"/>
                <a:gd name="adj2" fmla="val 248688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dirty="0">
                  <a:solidFill>
                    <a:prstClr val="black"/>
                  </a:solidFill>
                </a:rPr>
                <a:t>Шаг 1</a:t>
              </a:r>
            </a:p>
          </p:txBody>
        </p:sp>
        <p:pic>
          <p:nvPicPr>
            <p:cNvPr id="11" name="Picture 2" descr="C:\Users\zhaxylyk\Desktop\photo_SPR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93511" y="1786615"/>
              <a:ext cx="260434" cy="260434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2" name="Группа 11"/>
          <p:cNvGrpSpPr/>
          <p:nvPr/>
        </p:nvGrpSpPr>
        <p:grpSpPr>
          <a:xfrm>
            <a:off x="1763688" y="1772816"/>
            <a:ext cx="1152128" cy="432048"/>
            <a:chOff x="1907704" y="1700808"/>
            <a:chExt cx="1152128" cy="432048"/>
          </a:xfrm>
        </p:grpSpPr>
        <p:sp>
          <p:nvSpPr>
            <p:cNvPr id="13" name="Скругленная прямоугольная выноска 12"/>
            <p:cNvSpPr/>
            <p:nvPr/>
          </p:nvSpPr>
          <p:spPr>
            <a:xfrm>
              <a:off x="1907704" y="1700808"/>
              <a:ext cx="1152128" cy="432048"/>
            </a:xfrm>
            <a:prstGeom prst="wedgeRoundRectCallout">
              <a:avLst>
                <a:gd name="adj1" fmla="val -129227"/>
                <a:gd name="adj2" fmla="val 574051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dirty="0">
                  <a:solidFill>
                    <a:prstClr val="black"/>
                  </a:solidFill>
                </a:rPr>
                <a:t>Шаг </a:t>
              </a:r>
              <a:r>
                <a:rPr lang="en-US" dirty="0" smtClean="0">
                  <a:solidFill>
                    <a:prstClr val="black"/>
                  </a:solidFill>
                </a:rPr>
                <a:t>2</a:t>
              </a:r>
              <a:endParaRPr lang="ru-RU" dirty="0">
                <a:solidFill>
                  <a:prstClr val="black"/>
                </a:solidFill>
              </a:endParaRPr>
            </a:p>
          </p:txBody>
        </p:sp>
        <p:pic>
          <p:nvPicPr>
            <p:cNvPr id="14" name="Picture 2" descr="C:\Users\zhaxylyk\Desktop\photo_SPR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93511" y="1786615"/>
              <a:ext cx="260434" cy="260434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39754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3" y="116632"/>
            <a:ext cx="8352927" cy="418058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Инструкции для авторов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4B9BC-77F5-46EF-8679-65FCFE68986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71661"/>
            <a:ext cx="8568951" cy="578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90338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792088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Поиск 2: Поиск журналов по дисциплинам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836712"/>
            <a:ext cx="7056784" cy="5845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7164288" y="908720"/>
            <a:ext cx="1691680" cy="59093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Шаг 1 – Выбрать </a:t>
            </a:r>
            <a:r>
              <a:rPr lang="ru-RU" dirty="0" smtClean="0">
                <a:solidFill>
                  <a:prstClr val="black"/>
                </a:solidFill>
                <a:latin typeface="Book Antiqua" pitchFamily="18" charset="0"/>
              </a:rPr>
              <a:t>дисциплину</a:t>
            </a:r>
          </a:p>
          <a:p>
            <a:endParaRPr lang="ru-RU" dirty="0" smtClean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 smtClean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 smtClean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 smtClean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 smtClean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 smtClean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4B9BC-77F5-46EF-8679-65FCFE68986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1835696" y="692696"/>
            <a:ext cx="1152128" cy="432048"/>
            <a:chOff x="1907704" y="1700808"/>
            <a:chExt cx="1152128" cy="432048"/>
          </a:xfrm>
        </p:grpSpPr>
        <p:sp>
          <p:nvSpPr>
            <p:cNvPr id="8" name="Скругленная прямоугольная выноска 7"/>
            <p:cNvSpPr/>
            <p:nvPr/>
          </p:nvSpPr>
          <p:spPr>
            <a:xfrm>
              <a:off x="1907704" y="1700808"/>
              <a:ext cx="1152128" cy="432048"/>
            </a:xfrm>
            <a:prstGeom prst="wedgeRoundRectCallout">
              <a:avLst>
                <a:gd name="adj1" fmla="val -117382"/>
                <a:gd name="adj2" fmla="val 514033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dirty="0">
                  <a:solidFill>
                    <a:prstClr val="black"/>
                  </a:solidFill>
                </a:rPr>
                <a:t>Шаг 1</a:t>
              </a:r>
            </a:p>
          </p:txBody>
        </p:sp>
        <p:pic>
          <p:nvPicPr>
            <p:cNvPr id="9" name="Picture 2" descr="C:\Users\zhaxylyk\Desktop\photo_SPR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93511" y="1786615"/>
              <a:ext cx="260434" cy="260434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152278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167184"/>
            <a:ext cx="7380312" cy="5430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Поиск 2: Поиск журналов по дисциплинам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380312" y="1124744"/>
            <a:ext cx="1728192" cy="56323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Шаг 1 –Выбрать раздел «журнал</a:t>
            </a:r>
            <a:r>
              <a:rPr lang="ru-RU" dirty="0" smtClean="0">
                <a:solidFill>
                  <a:prstClr val="black"/>
                </a:solidFill>
                <a:latin typeface="Book Antiqua" pitchFamily="18" charset="0"/>
              </a:rPr>
              <a:t>»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2 – Выбрать дату публикаций </a:t>
            </a:r>
            <a:r>
              <a:rPr lang="ru-RU" dirty="0" smtClean="0">
                <a:solidFill>
                  <a:prstClr val="black"/>
                </a:solidFill>
                <a:latin typeface="Book Antiqua" pitchFamily="18" charset="0"/>
              </a:rPr>
              <a:t>журнала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3 – Выбрать журнал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4B9BC-77F5-46EF-8679-65FCFE68986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11" name="Группа 10"/>
          <p:cNvGrpSpPr/>
          <p:nvPr/>
        </p:nvGrpSpPr>
        <p:grpSpPr>
          <a:xfrm>
            <a:off x="2051720" y="2058094"/>
            <a:ext cx="1152128" cy="432048"/>
            <a:chOff x="1907704" y="1700808"/>
            <a:chExt cx="1152128" cy="432048"/>
          </a:xfrm>
        </p:grpSpPr>
        <p:sp>
          <p:nvSpPr>
            <p:cNvPr id="12" name="Скругленная прямоугольная выноска 11"/>
            <p:cNvSpPr/>
            <p:nvPr/>
          </p:nvSpPr>
          <p:spPr>
            <a:xfrm>
              <a:off x="1907704" y="1700808"/>
              <a:ext cx="1152128" cy="432048"/>
            </a:xfrm>
            <a:prstGeom prst="wedgeRoundRectCallout">
              <a:avLst>
                <a:gd name="adj1" fmla="val -182533"/>
                <a:gd name="adj2" fmla="val 567733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dirty="0">
                  <a:solidFill>
                    <a:prstClr val="black"/>
                  </a:solidFill>
                </a:rPr>
                <a:t>Шаг 1</a:t>
              </a:r>
            </a:p>
          </p:txBody>
        </p:sp>
        <p:pic>
          <p:nvPicPr>
            <p:cNvPr id="13" name="Picture 2" descr="C:\Users\zhaxylyk\Desktop\photo_SPR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93511" y="1786615"/>
              <a:ext cx="260434" cy="260434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4" name="Группа 13"/>
          <p:cNvGrpSpPr/>
          <p:nvPr/>
        </p:nvGrpSpPr>
        <p:grpSpPr>
          <a:xfrm>
            <a:off x="4937959" y="1842070"/>
            <a:ext cx="1152128" cy="432048"/>
            <a:chOff x="1907704" y="1700808"/>
            <a:chExt cx="1152128" cy="432048"/>
          </a:xfrm>
        </p:grpSpPr>
        <p:sp>
          <p:nvSpPr>
            <p:cNvPr id="15" name="Скругленная прямоугольная выноска 14"/>
            <p:cNvSpPr/>
            <p:nvPr/>
          </p:nvSpPr>
          <p:spPr>
            <a:xfrm>
              <a:off x="1907704" y="1700808"/>
              <a:ext cx="1152128" cy="432048"/>
            </a:xfrm>
            <a:prstGeom prst="wedgeRoundRectCallout">
              <a:avLst>
                <a:gd name="adj1" fmla="val -51046"/>
                <a:gd name="adj2" fmla="val 264484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dirty="0">
                  <a:solidFill>
                    <a:prstClr val="black"/>
                  </a:solidFill>
                </a:rPr>
                <a:t>Шаг </a:t>
              </a:r>
              <a:r>
                <a:rPr lang="en-US" dirty="0" smtClean="0">
                  <a:solidFill>
                    <a:prstClr val="black"/>
                  </a:solidFill>
                </a:rPr>
                <a:t>2</a:t>
              </a:r>
              <a:endParaRPr lang="ru-RU" dirty="0">
                <a:solidFill>
                  <a:prstClr val="black"/>
                </a:solidFill>
              </a:endParaRPr>
            </a:p>
          </p:txBody>
        </p:sp>
        <p:pic>
          <p:nvPicPr>
            <p:cNvPr id="16" name="Picture 2" descr="C:\Users\zhaxylyk\Desktop\photo_SPR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93511" y="1786615"/>
              <a:ext cx="260434" cy="260434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3" y="3449364"/>
            <a:ext cx="5400600" cy="3147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7" name="Группа 16"/>
          <p:cNvGrpSpPr/>
          <p:nvPr/>
        </p:nvGrpSpPr>
        <p:grpSpPr>
          <a:xfrm>
            <a:off x="5244738" y="4005064"/>
            <a:ext cx="1152128" cy="432048"/>
            <a:chOff x="1907704" y="1700808"/>
            <a:chExt cx="1152128" cy="432048"/>
          </a:xfrm>
        </p:grpSpPr>
        <p:sp>
          <p:nvSpPr>
            <p:cNvPr id="18" name="Скругленная прямоугольная выноска 17"/>
            <p:cNvSpPr/>
            <p:nvPr/>
          </p:nvSpPr>
          <p:spPr>
            <a:xfrm>
              <a:off x="1907704" y="1700808"/>
              <a:ext cx="1152128" cy="432048"/>
            </a:xfrm>
            <a:prstGeom prst="wedgeRoundRectCallout">
              <a:avLst>
                <a:gd name="adj1" fmla="val -103167"/>
                <a:gd name="adj2" fmla="val 134971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dirty="0">
                  <a:solidFill>
                    <a:prstClr val="black"/>
                  </a:solidFill>
                </a:rPr>
                <a:t>Шаг </a:t>
              </a:r>
              <a:r>
                <a:rPr lang="en-US" dirty="0" smtClean="0">
                  <a:solidFill>
                    <a:prstClr val="black"/>
                  </a:solidFill>
                </a:rPr>
                <a:t>3</a:t>
              </a:r>
              <a:endParaRPr lang="ru-RU" dirty="0">
                <a:solidFill>
                  <a:prstClr val="black"/>
                </a:solidFill>
              </a:endParaRPr>
            </a:p>
          </p:txBody>
        </p:sp>
        <p:pic>
          <p:nvPicPr>
            <p:cNvPr id="19" name="Picture 2" descr="C:\Users\zhaxylyk\Desktop\photo_SPR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93511" y="1786615"/>
              <a:ext cx="260434" cy="260434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694963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36" y="692696"/>
            <a:ext cx="6573096" cy="6094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490066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Просмотр журнала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732240" y="980728"/>
            <a:ext cx="1979712" cy="56323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prstClr val="black"/>
                </a:solidFill>
                <a:latin typeface="Book Antiqua" pitchFamily="18" charset="0"/>
              </a:rPr>
              <a:t>1 </a:t>
            </a:r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– Поиск по номеру журнала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r>
              <a:rPr lang="ru-RU" dirty="0" smtClean="0">
                <a:solidFill>
                  <a:prstClr val="black"/>
                </a:solidFill>
                <a:latin typeface="Book Antiqua" pitchFamily="18" charset="0"/>
              </a:rPr>
              <a:t>2 </a:t>
            </a:r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– Последние статьи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r>
              <a:rPr lang="ru-RU" dirty="0" smtClean="0">
                <a:solidFill>
                  <a:prstClr val="black"/>
                </a:solidFill>
                <a:latin typeface="Book Antiqua" pitchFamily="18" charset="0"/>
              </a:rPr>
              <a:t>3 </a:t>
            </a:r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– Просмотр содержания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r>
              <a:rPr lang="ru-RU" dirty="0" smtClean="0">
                <a:solidFill>
                  <a:prstClr val="black"/>
                </a:solidFill>
                <a:latin typeface="Book Antiqua" pitchFamily="18" charset="0"/>
              </a:rPr>
              <a:t>4 </a:t>
            </a:r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–  Информация о журнале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r>
              <a:rPr lang="ru-RU" dirty="0" smtClean="0">
                <a:solidFill>
                  <a:prstClr val="black"/>
                </a:solidFill>
                <a:latin typeface="Book Antiqua" pitchFamily="18" charset="0"/>
              </a:rPr>
              <a:t>5– </a:t>
            </a:r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Посмотреть и скачать </a:t>
            </a:r>
            <a:r>
              <a:rPr lang="ru-RU" dirty="0" smtClean="0">
                <a:solidFill>
                  <a:prstClr val="black"/>
                </a:solidFill>
                <a:latin typeface="Book Antiqua" pitchFamily="18" charset="0"/>
              </a:rPr>
              <a:t>статьи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r>
              <a:rPr lang="ru-RU" dirty="0" smtClean="0">
                <a:solidFill>
                  <a:prstClr val="black"/>
                </a:solidFill>
                <a:latin typeface="Book Antiqua" pitchFamily="18" charset="0"/>
              </a:rPr>
              <a:t>6 – Просмотр номера журнала и скачать</a:t>
            </a:r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4B9BC-77F5-46EF-8679-65FCFE68986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18" name="Группа 17"/>
          <p:cNvGrpSpPr/>
          <p:nvPr/>
        </p:nvGrpSpPr>
        <p:grpSpPr>
          <a:xfrm>
            <a:off x="3210675" y="2852936"/>
            <a:ext cx="1152128" cy="432048"/>
            <a:chOff x="1907704" y="1700808"/>
            <a:chExt cx="1152128" cy="432048"/>
          </a:xfrm>
        </p:grpSpPr>
        <p:sp>
          <p:nvSpPr>
            <p:cNvPr id="19" name="Скругленная прямоугольная выноска 18"/>
            <p:cNvSpPr/>
            <p:nvPr/>
          </p:nvSpPr>
          <p:spPr>
            <a:xfrm>
              <a:off x="1907704" y="1700808"/>
              <a:ext cx="1152128" cy="432048"/>
            </a:xfrm>
            <a:prstGeom prst="wedgeRoundRectCallout">
              <a:avLst>
                <a:gd name="adj1" fmla="val -180164"/>
                <a:gd name="adj2" fmla="val 153923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dirty="0">
                  <a:solidFill>
                    <a:prstClr val="black"/>
                  </a:solidFill>
                </a:rPr>
                <a:t>Шаг </a:t>
              </a:r>
              <a:r>
                <a:rPr lang="ru-RU" dirty="0" smtClean="0">
                  <a:solidFill>
                    <a:prstClr val="black"/>
                  </a:solidFill>
                </a:rPr>
                <a:t>1</a:t>
              </a:r>
              <a:endParaRPr lang="ru-RU" dirty="0">
                <a:solidFill>
                  <a:prstClr val="black"/>
                </a:solidFill>
              </a:endParaRPr>
            </a:p>
          </p:txBody>
        </p:sp>
        <p:pic>
          <p:nvPicPr>
            <p:cNvPr id="20" name="Picture 2" descr="C:\Users\zhaxylyk\Desktop\photo_SPR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93511" y="1786615"/>
              <a:ext cx="260434" cy="260434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1" name="Группа 20"/>
          <p:cNvGrpSpPr/>
          <p:nvPr/>
        </p:nvGrpSpPr>
        <p:grpSpPr>
          <a:xfrm>
            <a:off x="2144354" y="4509120"/>
            <a:ext cx="1152128" cy="432048"/>
            <a:chOff x="1907704" y="1700808"/>
            <a:chExt cx="1152128" cy="432048"/>
          </a:xfrm>
        </p:grpSpPr>
        <p:sp>
          <p:nvSpPr>
            <p:cNvPr id="22" name="Скругленная прямоугольная выноска 21"/>
            <p:cNvSpPr/>
            <p:nvPr/>
          </p:nvSpPr>
          <p:spPr>
            <a:xfrm>
              <a:off x="1907704" y="1700808"/>
              <a:ext cx="1152128" cy="432048"/>
            </a:xfrm>
            <a:prstGeom prst="wedgeRoundRectCallout">
              <a:avLst>
                <a:gd name="adj1" fmla="val -105536"/>
                <a:gd name="adj2" fmla="val 46522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dirty="0">
                  <a:solidFill>
                    <a:prstClr val="black"/>
                  </a:solidFill>
                </a:rPr>
                <a:t>Шаг </a:t>
              </a:r>
              <a:r>
                <a:rPr lang="ru-RU" dirty="0" smtClean="0">
                  <a:solidFill>
                    <a:prstClr val="black"/>
                  </a:solidFill>
                </a:rPr>
                <a:t>2</a:t>
              </a:r>
              <a:endParaRPr lang="ru-RU" dirty="0">
                <a:solidFill>
                  <a:prstClr val="black"/>
                </a:solidFill>
              </a:endParaRPr>
            </a:p>
          </p:txBody>
        </p:sp>
        <p:pic>
          <p:nvPicPr>
            <p:cNvPr id="23" name="Picture 2" descr="C:\Users\zhaxylyk\Desktop\photo_SPR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93511" y="1786615"/>
              <a:ext cx="260434" cy="260434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4" name="Группа 23"/>
          <p:cNvGrpSpPr/>
          <p:nvPr/>
        </p:nvGrpSpPr>
        <p:grpSpPr>
          <a:xfrm>
            <a:off x="5508104" y="1436338"/>
            <a:ext cx="1152128" cy="432048"/>
            <a:chOff x="1907704" y="1700808"/>
            <a:chExt cx="1152128" cy="432048"/>
          </a:xfrm>
        </p:grpSpPr>
        <p:sp>
          <p:nvSpPr>
            <p:cNvPr id="25" name="Скругленная прямоугольная выноска 24"/>
            <p:cNvSpPr/>
            <p:nvPr/>
          </p:nvSpPr>
          <p:spPr>
            <a:xfrm>
              <a:off x="1907704" y="1700808"/>
              <a:ext cx="1152128" cy="432048"/>
            </a:xfrm>
            <a:prstGeom prst="wedgeRoundRectCallout">
              <a:avLst>
                <a:gd name="adj1" fmla="val -41569"/>
                <a:gd name="adj2" fmla="val 337137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dirty="0">
                  <a:solidFill>
                    <a:prstClr val="black"/>
                  </a:solidFill>
                </a:rPr>
                <a:t>Шаг </a:t>
              </a:r>
              <a:r>
                <a:rPr lang="ru-RU" dirty="0" smtClean="0">
                  <a:solidFill>
                    <a:prstClr val="black"/>
                  </a:solidFill>
                </a:rPr>
                <a:t>3</a:t>
              </a:r>
              <a:endParaRPr lang="ru-RU" dirty="0">
                <a:solidFill>
                  <a:prstClr val="black"/>
                </a:solidFill>
              </a:endParaRPr>
            </a:p>
          </p:txBody>
        </p:sp>
        <p:pic>
          <p:nvPicPr>
            <p:cNvPr id="26" name="Picture 2" descr="C:\Users\zhaxylyk\Desktop\photo_SPR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93511" y="1786615"/>
              <a:ext cx="260434" cy="260434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7" name="Группа 26"/>
          <p:cNvGrpSpPr/>
          <p:nvPr/>
        </p:nvGrpSpPr>
        <p:grpSpPr>
          <a:xfrm>
            <a:off x="5278281" y="5341858"/>
            <a:ext cx="1152128" cy="432048"/>
            <a:chOff x="1907704" y="1700808"/>
            <a:chExt cx="1152128" cy="432048"/>
          </a:xfrm>
        </p:grpSpPr>
        <p:sp>
          <p:nvSpPr>
            <p:cNvPr id="28" name="Скругленная прямоугольная выноска 27"/>
            <p:cNvSpPr/>
            <p:nvPr/>
          </p:nvSpPr>
          <p:spPr>
            <a:xfrm>
              <a:off x="1907704" y="1700808"/>
              <a:ext cx="1152128" cy="432048"/>
            </a:xfrm>
            <a:prstGeom prst="wedgeRoundRectCallout">
              <a:avLst>
                <a:gd name="adj1" fmla="val -75922"/>
                <a:gd name="adj2" fmla="val -203027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dirty="0">
                  <a:solidFill>
                    <a:prstClr val="black"/>
                  </a:solidFill>
                </a:rPr>
                <a:t>Шаг </a:t>
              </a:r>
              <a:r>
                <a:rPr lang="ru-RU" dirty="0" smtClean="0">
                  <a:solidFill>
                    <a:prstClr val="black"/>
                  </a:solidFill>
                </a:rPr>
                <a:t>4</a:t>
              </a:r>
              <a:endParaRPr lang="ru-RU" dirty="0">
                <a:solidFill>
                  <a:prstClr val="black"/>
                </a:solidFill>
              </a:endParaRPr>
            </a:p>
          </p:txBody>
        </p:sp>
        <p:pic>
          <p:nvPicPr>
            <p:cNvPr id="29" name="Picture 2" descr="C:\Users\zhaxylyk\Desktop\photo_SPR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93511" y="1786615"/>
              <a:ext cx="260434" cy="260434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0" name="Группа 29"/>
          <p:cNvGrpSpPr/>
          <p:nvPr/>
        </p:nvGrpSpPr>
        <p:grpSpPr>
          <a:xfrm>
            <a:off x="4465034" y="6274722"/>
            <a:ext cx="1152128" cy="432048"/>
            <a:chOff x="1907704" y="1700808"/>
            <a:chExt cx="1152128" cy="432048"/>
          </a:xfrm>
        </p:grpSpPr>
        <p:sp>
          <p:nvSpPr>
            <p:cNvPr id="31" name="Скругленная прямоугольная выноска 30"/>
            <p:cNvSpPr/>
            <p:nvPr/>
          </p:nvSpPr>
          <p:spPr>
            <a:xfrm>
              <a:off x="1907704" y="1700808"/>
              <a:ext cx="1152128" cy="432048"/>
            </a:xfrm>
            <a:prstGeom prst="wedgeRoundRectCallout">
              <a:avLst>
                <a:gd name="adj1" fmla="val -263084"/>
                <a:gd name="adj2" fmla="val 30728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dirty="0">
                  <a:solidFill>
                    <a:prstClr val="black"/>
                  </a:solidFill>
                </a:rPr>
                <a:t>Шаг </a:t>
              </a:r>
              <a:r>
                <a:rPr lang="ru-RU" dirty="0" smtClean="0">
                  <a:solidFill>
                    <a:prstClr val="black"/>
                  </a:solidFill>
                </a:rPr>
                <a:t>5</a:t>
              </a:r>
              <a:endParaRPr lang="ru-RU" dirty="0">
                <a:solidFill>
                  <a:prstClr val="black"/>
                </a:solidFill>
              </a:endParaRPr>
            </a:p>
          </p:txBody>
        </p:sp>
        <p:pic>
          <p:nvPicPr>
            <p:cNvPr id="32" name="Picture 2" descr="C:\Users\zhaxylyk\Desktop\photo_SPR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93511" y="1786615"/>
              <a:ext cx="260434" cy="260434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3" name="Группа 32"/>
          <p:cNvGrpSpPr/>
          <p:nvPr/>
        </p:nvGrpSpPr>
        <p:grpSpPr>
          <a:xfrm>
            <a:off x="3490457" y="5341858"/>
            <a:ext cx="1152128" cy="432048"/>
            <a:chOff x="1907704" y="1700808"/>
            <a:chExt cx="1152128" cy="432048"/>
          </a:xfrm>
        </p:grpSpPr>
        <p:sp>
          <p:nvSpPr>
            <p:cNvPr id="34" name="Скругленная прямоугольная выноска 33"/>
            <p:cNvSpPr/>
            <p:nvPr/>
          </p:nvSpPr>
          <p:spPr>
            <a:xfrm>
              <a:off x="1907704" y="1700808"/>
              <a:ext cx="1152128" cy="432048"/>
            </a:xfrm>
            <a:prstGeom prst="wedgeRoundRectCallout">
              <a:avLst>
                <a:gd name="adj1" fmla="val -21432"/>
                <a:gd name="adj2" fmla="val -342017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dirty="0">
                  <a:solidFill>
                    <a:prstClr val="black"/>
                  </a:solidFill>
                </a:rPr>
                <a:t>Шаг </a:t>
              </a:r>
              <a:r>
                <a:rPr lang="ru-RU" dirty="0" smtClean="0">
                  <a:solidFill>
                    <a:prstClr val="black"/>
                  </a:solidFill>
                </a:rPr>
                <a:t>6</a:t>
              </a:r>
              <a:endParaRPr lang="ru-RU" dirty="0">
                <a:solidFill>
                  <a:prstClr val="black"/>
                </a:solidFill>
              </a:endParaRPr>
            </a:p>
          </p:txBody>
        </p:sp>
        <p:pic>
          <p:nvPicPr>
            <p:cNvPr id="35" name="Picture 2" descr="C:\Users\zhaxylyk\Desktop\photo_SPR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93511" y="1786615"/>
              <a:ext cx="260434" cy="260434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859181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719138"/>
            <a:ext cx="7128792" cy="59438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562074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Информация о журнале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64288" y="692696"/>
            <a:ext cx="1979712" cy="59093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1 – Просмотр номеров журнала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2 – Образец </a:t>
            </a:r>
            <a:r>
              <a:rPr lang="ru-RU" dirty="0" smtClean="0">
                <a:solidFill>
                  <a:prstClr val="black"/>
                </a:solidFill>
                <a:latin typeface="Book Antiqua" pitchFamily="18" charset="0"/>
              </a:rPr>
              <a:t>статьи</a:t>
            </a:r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3 – </a:t>
            </a:r>
            <a:r>
              <a:rPr lang="ru-RU" dirty="0" err="1">
                <a:solidFill>
                  <a:prstClr val="black"/>
                </a:solidFill>
                <a:latin typeface="Book Antiqua" pitchFamily="18" charset="0"/>
              </a:rPr>
              <a:t>Импакт</a:t>
            </a:r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 фактор журнала</a:t>
            </a:r>
            <a:endParaRPr lang="en-US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en-US" dirty="0">
              <a:solidFill>
                <a:prstClr val="black"/>
              </a:solidFill>
              <a:latin typeface="Book Antiqua" pitchFamily="18" charset="0"/>
            </a:endParaRPr>
          </a:p>
          <a:p>
            <a:r>
              <a:rPr lang="en-US" dirty="0">
                <a:solidFill>
                  <a:prstClr val="black"/>
                </a:solidFill>
                <a:latin typeface="Book Antiqua" pitchFamily="18" charset="0"/>
              </a:rPr>
              <a:t>4 -  </a:t>
            </a:r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Инструкции для авторов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5 – Отправить статью онлайн</a:t>
            </a: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4B9BC-77F5-46EF-8679-65FCFE68986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4788293" y="1340768"/>
            <a:ext cx="1152128" cy="432048"/>
            <a:chOff x="1907704" y="1700808"/>
            <a:chExt cx="1152128" cy="432048"/>
          </a:xfrm>
        </p:grpSpPr>
        <p:sp>
          <p:nvSpPr>
            <p:cNvPr id="13" name="Скругленная прямоугольная выноска 12"/>
            <p:cNvSpPr/>
            <p:nvPr/>
          </p:nvSpPr>
          <p:spPr>
            <a:xfrm>
              <a:off x="1907704" y="1700808"/>
              <a:ext cx="1152128" cy="432048"/>
            </a:xfrm>
            <a:prstGeom prst="wedgeRoundRectCallout">
              <a:avLst>
                <a:gd name="adj1" fmla="val -17878"/>
                <a:gd name="adj2" fmla="val 466649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dirty="0">
                  <a:solidFill>
                    <a:prstClr val="black"/>
                  </a:solidFill>
                </a:rPr>
                <a:t>Шаг 1</a:t>
              </a:r>
            </a:p>
          </p:txBody>
        </p:sp>
        <p:pic>
          <p:nvPicPr>
            <p:cNvPr id="14" name="Picture 2" descr="C:\Users\zhaxylyk\Desktop\photo_SPR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93511" y="1786615"/>
              <a:ext cx="260434" cy="260434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5" name="Группа 14"/>
          <p:cNvGrpSpPr/>
          <p:nvPr/>
        </p:nvGrpSpPr>
        <p:grpSpPr>
          <a:xfrm>
            <a:off x="3630180" y="2395300"/>
            <a:ext cx="1152128" cy="432048"/>
            <a:chOff x="1907704" y="1700808"/>
            <a:chExt cx="1152128" cy="432048"/>
          </a:xfrm>
        </p:grpSpPr>
        <p:sp>
          <p:nvSpPr>
            <p:cNvPr id="16" name="Скругленная прямоугольная выноска 15"/>
            <p:cNvSpPr/>
            <p:nvPr/>
          </p:nvSpPr>
          <p:spPr>
            <a:xfrm>
              <a:off x="1907704" y="1700808"/>
              <a:ext cx="1152128" cy="432048"/>
            </a:xfrm>
            <a:prstGeom prst="wedgeRoundRectCallout">
              <a:avLst>
                <a:gd name="adj1" fmla="val 48458"/>
                <a:gd name="adj2" fmla="val 305548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dirty="0">
                  <a:solidFill>
                    <a:prstClr val="black"/>
                  </a:solidFill>
                </a:rPr>
                <a:t>Шаг </a:t>
              </a:r>
              <a:r>
                <a:rPr lang="en-US" dirty="0" smtClean="0">
                  <a:solidFill>
                    <a:prstClr val="black"/>
                  </a:solidFill>
                </a:rPr>
                <a:t>2</a:t>
              </a:r>
              <a:endParaRPr lang="ru-RU" dirty="0">
                <a:solidFill>
                  <a:prstClr val="black"/>
                </a:solidFill>
              </a:endParaRPr>
            </a:p>
          </p:txBody>
        </p:sp>
        <p:pic>
          <p:nvPicPr>
            <p:cNvPr id="17" name="Picture 2" descr="C:\Users\zhaxylyk\Desktop\photo_SPR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93511" y="1786615"/>
              <a:ext cx="260434" cy="260434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8" name="Группа 17"/>
          <p:cNvGrpSpPr/>
          <p:nvPr/>
        </p:nvGrpSpPr>
        <p:grpSpPr>
          <a:xfrm>
            <a:off x="5580112" y="2395300"/>
            <a:ext cx="1152128" cy="432048"/>
            <a:chOff x="1907704" y="1700808"/>
            <a:chExt cx="1152128" cy="432048"/>
          </a:xfrm>
        </p:grpSpPr>
        <p:sp>
          <p:nvSpPr>
            <p:cNvPr id="19" name="Скругленная прямоугольная выноска 18"/>
            <p:cNvSpPr/>
            <p:nvPr/>
          </p:nvSpPr>
          <p:spPr>
            <a:xfrm>
              <a:off x="1907704" y="1700808"/>
              <a:ext cx="1152128" cy="432048"/>
            </a:xfrm>
            <a:prstGeom prst="wedgeRoundRectCallout">
              <a:avLst>
                <a:gd name="adj1" fmla="val 10552"/>
                <a:gd name="adj2" fmla="val 520350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dirty="0">
                  <a:solidFill>
                    <a:prstClr val="black"/>
                  </a:solidFill>
                </a:rPr>
                <a:t>Шаг </a:t>
              </a:r>
              <a:r>
                <a:rPr lang="en-US" dirty="0" smtClean="0">
                  <a:solidFill>
                    <a:prstClr val="black"/>
                  </a:solidFill>
                </a:rPr>
                <a:t>3</a:t>
              </a:r>
              <a:endParaRPr lang="ru-RU" dirty="0">
                <a:solidFill>
                  <a:prstClr val="black"/>
                </a:solidFill>
              </a:endParaRPr>
            </a:p>
          </p:txBody>
        </p:sp>
        <p:pic>
          <p:nvPicPr>
            <p:cNvPr id="20" name="Picture 2" descr="C:\Users\zhaxylyk\Desktop\photo_SPR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93511" y="1786615"/>
              <a:ext cx="260434" cy="260434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1" name="Группа 20"/>
          <p:cNvGrpSpPr/>
          <p:nvPr/>
        </p:nvGrpSpPr>
        <p:grpSpPr>
          <a:xfrm>
            <a:off x="1923934" y="5877272"/>
            <a:ext cx="1152128" cy="432048"/>
            <a:chOff x="1907704" y="1700808"/>
            <a:chExt cx="1152128" cy="432048"/>
          </a:xfrm>
        </p:grpSpPr>
        <p:sp>
          <p:nvSpPr>
            <p:cNvPr id="22" name="Скругленная прямоугольная выноска 21"/>
            <p:cNvSpPr/>
            <p:nvPr/>
          </p:nvSpPr>
          <p:spPr>
            <a:xfrm>
              <a:off x="1907704" y="1700808"/>
              <a:ext cx="1152128" cy="432048"/>
            </a:xfrm>
            <a:prstGeom prst="wedgeRoundRectCallout">
              <a:avLst>
                <a:gd name="adj1" fmla="val 200083"/>
                <a:gd name="adj2" fmla="val 21251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dirty="0">
                  <a:solidFill>
                    <a:prstClr val="black"/>
                  </a:solidFill>
                </a:rPr>
                <a:t>Шаг </a:t>
              </a:r>
              <a:r>
                <a:rPr lang="en-US" dirty="0" smtClean="0">
                  <a:solidFill>
                    <a:prstClr val="black"/>
                  </a:solidFill>
                </a:rPr>
                <a:t>4</a:t>
              </a:r>
              <a:endParaRPr lang="ru-RU" dirty="0">
                <a:solidFill>
                  <a:prstClr val="black"/>
                </a:solidFill>
              </a:endParaRPr>
            </a:p>
          </p:txBody>
        </p:sp>
        <p:pic>
          <p:nvPicPr>
            <p:cNvPr id="23" name="Picture 2" descr="C:\Users\zhaxylyk\Desktop\photo_SPR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93511" y="1786615"/>
              <a:ext cx="260434" cy="260434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4" name="Группа 23"/>
          <p:cNvGrpSpPr/>
          <p:nvPr/>
        </p:nvGrpSpPr>
        <p:grpSpPr>
          <a:xfrm>
            <a:off x="2683286" y="4941168"/>
            <a:ext cx="1152128" cy="432048"/>
            <a:chOff x="1907704" y="1700808"/>
            <a:chExt cx="1152128" cy="432048"/>
          </a:xfrm>
        </p:grpSpPr>
        <p:sp>
          <p:nvSpPr>
            <p:cNvPr id="25" name="Скругленная прямоугольная выноска 24"/>
            <p:cNvSpPr/>
            <p:nvPr/>
          </p:nvSpPr>
          <p:spPr>
            <a:xfrm>
              <a:off x="1907704" y="1700808"/>
              <a:ext cx="1152128" cy="432048"/>
            </a:xfrm>
            <a:prstGeom prst="wedgeRoundRectCallout">
              <a:avLst>
                <a:gd name="adj1" fmla="val 125455"/>
                <a:gd name="adj2" fmla="val 103381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dirty="0">
                  <a:solidFill>
                    <a:prstClr val="black"/>
                  </a:solidFill>
                </a:rPr>
                <a:t>Шаг </a:t>
              </a:r>
              <a:r>
                <a:rPr lang="en-US" dirty="0" smtClean="0">
                  <a:solidFill>
                    <a:prstClr val="black"/>
                  </a:solidFill>
                </a:rPr>
                <a:t>5</a:t>
              </a:r>
              <a:endParaRPr lang="ru-RU" dirty="0">
                <a:solidFill>
                  <a:prstClr val="black"/>
                </a:solidFill>
              </a:endParaRPr>
            </a:p>
          </p:txBody>
        </p:sp>
        <p:pic>
          <p:nvPicPr>
            <p:cNvPr id="26" name="Picture 2" descr="C:\Users\zhaxylyk\Desktop\photo_SPR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93511" y="1786615"/>
              <a:ext cx="260434" cy="260434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99159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96" y="980728"/>
            <a:ext cx="6820360" cy="5534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6948264" y="1052736"/>
            <a:ext cx="1979712" cy="56323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prstClr val="black"/>
                </a:solidFill>
                <a:latin typeface="Book Antiqua" pitchFamily="18" charset="0"/>
              </a:rPr>
              <a:t>1 – Просмотр </a:t>
            </a:r>
            <a:r>
              <a:rPr lang="ru-RU" dirty="0" smtClean="0">
                <a:solidFill>
                  <a:prstClr val="black"/>
                </a:solidFill>
                <a:latin typeface="Book Antiqua" pitchFamily="18" charset="0"/>
              </a:rPr>
              <a:t>статьи</a:t>
            </a:r>
          </a:p>
          <a:p>
            <a:endParaRPr lang="ru-RU" dirty="0" smtClean="0">
              <a:solidFill>
                <a:prstClr val="black"/>
              </a:solidFill>
              <a:latin typeface="Book Antiqua" pitchFamily="18" charset="0"/>
            </a:endParaRPr>
          </a:p>
          <a:p>
            <a:r>
              <a:rPr lang="ru-RU" dirty="0" smtClean="0">
                <a:solidFill>
                  <a:prstClr val="black"/>
                </a:solidFill>
                <a:latin typeface="Book Antiqua" pitchFamily="18" charset="0"/>
              </a:rPr>
              <a:t>2 – Скачивание статьи</a:t>
            </a:r>
          </a:p>
          <a:p>
            <a:endParaRPr lang="ru-RU" dirty="0" smtClean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 smtClean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 smtClean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 smtClean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 smtClean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  <a:p>
            <a:endParaRPr lang="ru-RU" dirty="0">
              <a:solidFill>
                <a:prstClr val="black"/>
              </a:solidFill>
              <a:latin typeface="Book Antiqua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4B9BC-77F5-46EF-8679-65FCFE68986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57200" y="202630"/>
            <a:ext cx="8229600" cy="562074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Просмотр и скачивание статей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3220230" y="3245899"/>
            <a:ext cx="1152128" cy="432048"/>
            <a:chOff x="1907704" y="1700808"/>
            <a:chExt cx="1152128" cy="432048"/>
          </a:xfrm>
        </p:grpSpPr>
        <p:sp>
          <p:nvSpPr>
            <p:cNvPr id="10" name="Скругленная прямоугольная выноска 9"/>
            <p:cNvSpPr/>
            <p:nvPr/>
          </p:nvSpPr>
          <p:spPr>
            <a:xfrm>
              <a:off x="1907704" y="1700808"/>
              <a:ext cx="1152128" cy="432048"/>
            </a:xfrm>
            <a:prstGeom prst="wedgeRoundRectCallout">
              <a:avLst>
                <a:gd name="adj1" fmla="val -163580"/>
                <a:gd name="adj2" fmla="val 248688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dirty="0">
                  <a:solidFill>
                    <a:prstClr val="black"/>
                  </a:solidFill>
                </a:rPr>
                <a:t>Шаг 1</a:t>
              </a:r>
            </a:p>
          </p:txBody>
        </p:sp>
        <p:pic>
          <p:nvPicPr>
            <p:cNvPr id="11" name="Picture 2" descr="C:\Users\zhaxylyk\Desktop\photo_SPR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93511" y="1786615"/>
              <a:ext cx="260434" cy="260434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2" name="Группа 11"/>
          <p:cNvGrpSpPr/>
          <p:nvPr/>
        </p:nvGrpSpPr>
        <p:grpSpPr>
          <a:xfrm>
            <a:off x="1763688" y="1772816"/>
            <a:ext cx="1152128" cy="432048"/>
            <a:chOff x="1907704" y="1700808"/>
            <a:chExt cx="1152128" cy="432048"/>
          </a:xfrm>
        </p:grpSpPr>
        <p:sp>
          <p:nvSpPr>
            <p:cNvPr id="13" name="Скругленная прямоугольная выноска 12"/>
            <p:cNvSpPr/>
            <p:nvPr/>
          </p:nvSpPr>
          <p:spPr>
            <a:xfrm>
              <a:off x="1907704" y="1700808"/>
              <a:ext cx="1152128" cy="432048"/>
            </a:xfrm>
            <a:prstGeom prst="wedgeRoundRectCallout">
              <a:avLst>
                <a:gd name="adj1" fmla="val -129227"/>
                <a:gd name="adj2" fmla="val 574051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dirty="0">
                  <a:solidFill>
                    <a:prstClr val="black"/>
                  </a:solidFill>
                </a:rPr>
                <a:t>Шаг </a:t>
              </a:r>
              <a:r>
                <a:rPr lang="en-US" dirty="0" smtClean="0">
                  <a:solidFill>
                    <a:prstClr val="black"/>
                  </a:solidFill>
                </a:rPr>
                <a:t>2</a:t>
              </a:r>
              <a:endParaRPr lang="ru-RU" dirty="0">
                <a:solidFill>
                  <a:prstClr val="black"/>
                </a:solidFill>
              </a:endParaRPr>
            </a:p>
          </p:txBody>
        </p:sp>
        <p:pic>
          <p:nvPicPr>
            <p:cNvPr id="14" name="Picture 2" descr="C:\Users\zhaxylyk\Desktop\photo_SPR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93511" y="1786615"/>
              <a:ext cx="260434" cy="260434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4B9BC-77F5-46EF-8679-65FCFE68986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376168" y="192596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Спасибо за использование платформы!</a:t>
            </a:r>
            <a:endParaRPr lang="ru-RU" sz="36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57415" y="3419872"/>
            <a:ext cx="8733656" cy="3177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>
              <a:solidFill>
                <a:srgbClr val="EDEDED">
                  <a:lumMod val="10000"/>
                </a:srgb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0" fontAlgn="base" hangingPunct="0">
              <a:spcAft>
                <a:spcPct val="0"/>
              </a:spcAft>
            </a:pPr>
            <a:r>
              <a:rPr lang="ru-RU" dirty="0">
                <a:solidFill>
                  <a:srgbClr val="EDEDED">
                    <a:lumMod val="10000"/>
                  </a:srgbClr>
                </a:solidFill>
                <a:latin typeface="Times New Roman" pitchFamily="18" charset="0"/>
                <a:cs typeface="Times New Roman" pitchFamily="18" charset="0"/>
              </a:rPr>
              <a:t>По вопросам </a:t>
            </a:r>
            <a:r>
              <a:rPr lang="ru-RU" b="1" u="sng" dirty="0">
                <a:solidFill>
                  <a:srgbClr val="EDEDED">
                    <a:lumMod val="10000"/>
                  </a:srgbClr>
                </a:solidFill>
                <a:latin typeface="Times New Roman" pitchFamily="18" charset="0"/>
                <a:cs typeface="Times New Roman" pitchFamily="18" charset="0"/>
              </a:rPr>
              <a:t>проведения семинаров и тренингов в Вашей организации </a:t>
            </a:r>
            <a:r>
              <a:rPr lang="ru-RU" dirty="0">
                <a:solidFill>
                  <a:srgbClr val="EDEDED">
                    <a:lumMod val="10000"/>
                  </a:srgbClr>
                </a:solidFill>
                <a:latin typeface="Times New Roman" pitchFamily="18" charset="0"/>
                <a:cs typeface="Times New Roman" pitchFamily="18" charset="0"/>
              </a:rPr>
              <a:t>на темы: </a:t>
            </a:r>
          </a:p>
          <a:p>
            <a:pPr algn="just" eaLnBrk="0" fontAlgn="base" hangingPunct="0">
              <a:spcAft>
                <a:spcPct val="0"/>
              </a:spcAft>
            </a:pPr>
            <a:r>
              <a:rPr lang="ru-RU" dirty="0">
                <a:solidFill>
                  <a:srgbClr val="EDEDED">
                    <a:lumMod val="10000"/>
                  </a:srgbClr>
                </a:solidFill>
                <a:latin typeface="Times New Roman" pitchFamily="18" charset="0"/>
                <a:cs typeface="Times New Roman" pitchFamily="18" charset="0"/>
              </a:rPr>
              <a:t>«Использование ресурсов </a:t>
            </a:r>
            <a:r>
              <a:rPr lang="en-US" dirty="0">
                <a:solidFill>
                  <a:srgbClr val="EDEDED">
                    <a:lumMod val="10000"/>
                  </a:srgbClr>
                </a:solidFill>
                <a:latin typeface="Times New Roman" pitchFamily="18" charset="0"/>
                <a:cs typeface="Times New Roman" pitchFamily="18" charset="0"/>
              </a:rPr>
              <a:t>Springer</a:t>
            </a:r>
            <a:r>
              <a:rPr lang="ru-RU" dirty="0" smtClean="0">
                <a:solidFill>
                  <a:srgbClr val="EDEDED">
                    <a:lumMod val="10000"/>
                  </a:srgbClr>
                </a:solidFill>
                <a:latin typeface="Times New Roman" pitchFamily="18" charset="0"/>
                <a:cs typeface="Times New Roman" pitchFamily="18" charset="0"/>
              </a:rPr>
              <a:t>», «</a:t>
            </a:r>
            <a:r>
              <a:rPr lang="ru-RU" dirty="0">
                <a:solidFill>
                  <a:srgbClr val="EDEDED">
                    <a:lumMod val="10000"/>
                  </a:srgbClr>
                </a:solidFill>
                <a:latin typeface="Times New Roman" pitchFamily="18" charset="0"/>
                <a:cs typeface="Times New Roman" pitchFamily="18" charset="0"/>
              </a:rPr>
              <a:t>Личная стратегия: Как опубликовать статью в рейтинговых зарубежных журналах</a:t>
            </a:r>
            <a:r>
              <a:rPr lang="ru-RU" dirty="0" smtClean="0">
                <a:solidFill>
                  <a:srgbClr val="EDEDED">
                    <a:lumMod val="10000"/>
                  </a:srgbClr>
                </a:solidFill>
                <a:latin typeface="Times New Roman" pitchFamily="18" charset="0"/>
                <a:cs typeface="Times New Roman" pitchFamily="18" charset="0"/>
              </a:rPr>
              <a:t>», «</a:t>
            </a:r>
            <a:r>
              <a:rPr lang="en-US" dirty="0">
                <a:solidFill>
                  <a:srgbClr val="EDEDED">
                    <a:lumMod val="10000"/>
                  </a:srgbClr>
                </a:solidFill>
                <a:latin typeface="Times New Roman" pitchFamily="18" charset="0"/>
                <a:cs typeface="Times New Roman" pitchFamily="18" charset="0"/>
              </a:rPr>
              <a:t>Springer</a:t>
            </a:r>
            <a:r>
              <a:rPr lang="ru-RU" dirty="0">
                <a:solidFill>
                  <a:srgbClr val="EDEDED">
                    <a:lumMod val="10000"/>
                  </a:srgbClr>
                </a:solidFill>
                <a:latin typeface="Times New Roman" pitchFamily="18" charset="0"/>
                <a:cs typeface="Times New Roman" pitchFamily="18" charset="0"/>
              </a:rPr>
              <a:t> и Казахстан перспективы сотрудничества» </a:t>
            </a:r>
            <a:r>
              <a:rPr lang="ru-RU" dirty="0" smtClean="0">
                <a:solidFill>
                  <a:srgbClr val="EDEDED">
                    <a:lumMod val="10000"/>
                  </a:srgbClr>
                </a:solidFill>
                <a:latin typeface="Times New Roman" pitchFamily="18" charset="0"/>
                <a:cs typeface="Times New Roman" pitchFamily="18" charset="0"/>
              </a:rPr>
              <a:t>обращайтесь:</a:t>
            </a:r>
          </a:p>
          <a:p>
            <a:pPr algn="just" eaLnBrk="0" fontAlgn="base" hangingPunct="0">
              <a:spcBef>
                <a:spcPts val="600"/>
              </a:spcBef>
              <a:spcAft>
                <a:spcPct val="0"/>
              </a:spcAft>
            </a:pPr>
            <a:endParaRPr lang="ru-RU" dirty="0">
              <a:solidFill>
                <a:srgbClr val="EDEDED">
                  <a:lumMod val="10000"/>
                </a:srgb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0" fontAlgn="base" hangingPunct="0">
              <a:spcAft>
                <a:spcPct val="0"/>
              </a:spcAft>
            </a:pPr>
            <a:r>
              <a:rPr lang="ru-RU" b="1" dirty="0" smtClean="0">
                <a:solidFill>
                  <a:srgbClr val="EDEDED">
                    <a:lumMod val="10000"/>
                  </a:srgbClr>
                </a:solidFill>
                <a:latin typeface="Times New Roman" pitchFamily="18" charset="0"/>
                <a:cs typeface="Times New Roman" pitchFamily="18" charset="0"/>
              </a:rPr>
              <a:t>Ирина </a:t>
            </a:r>
            <a:r>
              <a:rPr lang="ru-RU" b="1" dirty="0">
                <a:solidFill>
                  <a:srgbClr val="EDEDED">
                    <a:lumMod val="10000"/>
                  </a:srgbClr>
                </a:solidFill>
                <a:latin typeface="Times New Roman" pitchFamily="18" charset="0"/>
                <a:cs typeface="Times New Roman" pitchFamily="18" charset="0"/>
              </a:rPr>
              <a:t>Александрова</a:t>
            </a:r>
          </a:p>
          <a:p>
            <a:pPr algn="just" eaLnBrk="0" fontAlgn="base" hangingPunct="0">
              <a:spcAft>
                <a:spcPct val="0"/>
              </a:spcAft>
            </a:pPr>
            <a:r>
              <a:rPr lang="ru-RU" b="1" dirty="0" smtClean="0">
                <a:solidFill>
                  <a:srgbClr val="EDEDED">
                    <a:lumMod val="10000"/>
                  </a:srgbClr>
                </a:solidFill>
                <a:latin typeface="Times New Roman" pitchFamily="18" charset="0"/>
                <a:cs typeface="Times New Roman" pitchFamily="18" charset="0"/>
              </a:rPr>
              <a:t>Лицензионный </a:t>
            </a:r>
            <a:r>
              <a:rPr lang="ru-RU" b="1" dirty="0">
                <a:solidFill>
                  <a:srgbClr val="EDEDED">
                    <a:lumMod val="10000"/>
                  </a:srgbClr>
                </a:solidFill>
                <a:latin typeface="Times New Roman" pitchFamily="18" charset="0"/>
                <a:cs typeface="Times New Roman" pitchFamily="18" charset="0"/>
              </a:rPr>
              <a:t>менеджер </a:t>
            </a:r>
            <a:endParaRPr lang="ru-RU" b="1" dirty="0" smtClean="0">
              <a:solidFill>
                <a:srgbClr val="EDEDED">
                  <a:lumMod val="10000"/>
                </a:srgb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0" fontAlgn="base" hangingPunct="0">
              <a:spcAft>
                <a:spcPct val="0"/>
              </a:spcAft>
            </a:pPr>
            <a:r>
              <a:rPr lang="en-US" b="1" dirty="0" smtClean="0">
                <a:solidFill>
                  <a:srgbClr val="EDEDED">
                    <a:lumMod val="10000"/>
                  </a:srgbClr>
                </a:solidFill>
                <a:latin typeface="Times New Roman" pitchFamily="18" charset="0"/>
                <a:cs typeface="Times New Roman" pitchFamily="18" charset="0"/>
              </a:rPr>
              <a:t>Springer </a:t>
            </a:r>
            <a:endParaRPr lang="en-US" b="1" dirty="0">
              <a:solidFill>
                <a:srgbClr val="EDEDED">
                  <a:lumMod val="10000"/>
                </a:srgb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0" fontAlgn="base" hangingPunct="0">
              <a:spcAft>
                <a:spcPct val="0"/>
              </a:spcAft>
            </a:pPr>
            <a:r>
              <a:rPr lang="ru-RU" b="1" dirty="0">
                <a:solidFill>
                  <a:srgbClr val="EDEDED">
                    <a:lumMod val="10000"/>
                  </a:srgbClr>
                </a:solidFill>
                <a:latin typeface="Times New Roman" pitchFamily="18" charset="0"/>
                <a:cs typeface="Times New Roman" pitchFamily="18" charset="0"/>
              </a:rPr>
              <a:t>Казахстан</a:t>
            </a:r>
          </a:p>
          <a:p>
            <a:pPr algn="just" eaLnBrk="0" fontAlgn="base" hangingPunct="0">
              <a:spcAft>
                <a:spcPct val="0"/>
              </a:spcAft>
            </a:pPr>
            <a:r>
              <a:rPr lang="en-US" b="1" dirty="0">
                <a:solidFill>
                  <a:srgbClr val="EDEDED">
                    <a:lumMod val="10000"/>
                  </a:srgbClr>
                </a:solidFill>
                <a:latin typeface="Times New Roman" pitchFamily="18" charset="0"/>
                <a:cs typeface="Times New Roman" pitchFamily="18" charset="0"/>
              </a:rPr>
              <a:t>irina.alexandrova@springer.com</a:t>
            </a:r>
          </a:p>
          <a:p>
            <a:pPr algn="just" eaLnBrk="0" fontAlgn="base" hangingPunct="0">
              <a:spcAft>
                <a:spcPct val="0"/>
              </a:spcAft>
            </a:pPr>
            <a:r>
              <a:rPr lang="ru-RU" b="1" dirty="0" err="1">
                <a:solidFill>
                  <a:srgbClr val="EDEDED">
                    <a:lumMod val="10000"/>
                  </a:srgbClr>
                </a:solidFill>
                <a:latin typeface="Times New Roman" pitchFamily="18" charset="0"/>
                <a:cs typeface="Times New Roman" pitchFamily="18" charset="0"/>
              </a:rPr>
              <a:t>Моб</a:t>
            </a:r>
            <a:r>
              <a:rPr lang="ru-RU" b="1" dirty="0">
                <a:solidFill>
                  <a:srgbClr val="EDEDED">
                    <a:lumMod val="10000"/>
                  </a:srgbClr>
                </a:solidFill>
                <a:latin typeface="Times New Roman" pitchFamily="18" charset="0"/>
                <a:cs typeface="Times New Roman" pitchFamily="18" charset="0"/>
              </a:rPr>
              <a:t>.: +7 </a:t>
            </a:r>
            <a:r>
              <a:rPr lang="en-US" b="1" dirty="0">
                <a:solidFill>
                  <a:srgbClr val="EDEDED">
                    <a:lumMod val="10000"/>
                  </a:srgbClr>
                </a:solidFill>
                <a:latin typeface="Times New Roman" pitchFamily="18" charset="0"/>
                <a:cs typeface="Times New Roman" pitchFamily="18" charset="0"/>
              </a:rPr>
              <a:t>7017431444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>
              <a:solidFill>
                <a:srgbClr val="EDEDED">
                  <a:lumMod val="10000"/>
                </a:srgb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>
              <a:solidFill>
                <a:srgbClr val="EDEDED">
                  <a:lumMod val="1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1399" y="329533"/>
            <a:ext cx="3748193" cy="1371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046367"/>
      </p:ext>
    </p:extLst>
  </p:cSld>
  <p:clrMapOvr>
    <a:masterClrMapping/>
  </p:clrMapOvr>
</p:sld>
</file>

<file path=ppt/theme/theme1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749</TotalTime>
  <Words>645</Words>
  <Application>Microsoft Office PowerPoint</Application>
  <PresentationFormat>Экран (4:3)</PresentationFormat>
  <Paragraphs>294</Paragraphs>
  <Slides>21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1_Тема Office</vt:lpstr>
      <vt:lpstr>Презентация PowerPoint</vt:lpstr>
      <vt:lpstr> По Соглашению о подписке у 304 организаций Казахстана есть полнотекстовый доступ ко всем статьям и журналам издательства Springer, опубликованным с 1997 по 2015 гг.   Всего более 3000 журналов.</vt:lpstr>
      <vt:lpstr>Журналы Springer по состоянию  на апрель 2015 </vt:lpstr>
      <vt:lpstr>Как войти на сайт?  Необходимо пройти по ссылке www.springerlink.com</vt:lpstr>
      <vt:lpstr>Как проверить есть ли доступ?</vt:lpstr>
      <vt:lpstr>Презентация PowerPoint</vt:lpstr>
      <vt:lpstr>Презентация PowerPoint</vt:lpstr>
      <vt:lpstr>Вход в систему из дома, телефона и т.д.</vt:lpstr>
      <vt:lpstr>Поиск электронных журналов, статей</vt:lpstr>
      <vt:lpstr>Поиск 1: Поиск журналов по ключевым словам</vt:lpstr>
      <vt:lpstr>Поиск 1: Поиск журналов по ключевым словам</vt:lpstr>
      <vt:lpstr>Просмотр журнала</vt:lpstr>
      <vt:lpstr>Информация о журнале</vt:lpstr>
      <vt:lpstr>Просмотр и скачивание статей</vt:lpstr>
      <vt:lpstr>Инструкции для авторов</vt:lpstr>
      <vt:lpstr>Поиск 2: Поиск журналов по дисциплинам</vt:lpstr>
      <vt:lpstr>Поиск 2: Поиск журналов по дисциплинам</vt:lpstr>
      <vt:lpstr>Просмотр журнала</vt:lpstr>
      <vt:lpstr>Информация о журнале</vt:lpstr>
      <vt:lpstr>Просмотр и скачивание статей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Алексей</dc:creator>
  <cp:lastModifiedBy>zhaxylyk</cp:lastModifiedBy>
  <cp:revision>64</cp:revision>
  <cp:lastPrinted>2015-04-24T10:41:05Z</cp:lastPrinted>
  <dcterms:created xsi:type="dcterms:W3CDTF">2015-04-19T16:59:21Z</dcterms:created>
  <dcterms:modified xsi:type="dcterms:W3CDTF">2015-05-05T05:21:17Z</dcterms:modified>
</cp:coreProperties>
</file>