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6" r:id="rId4"/>
    <p:sldId id="258" r:id="rId5"/>
    <p:sldId id="260" r:id="rId6"/>
    <p:sldId id="264" r:id="rId7"/>
    <p:sldId id="268" r:id="rId8"/>
    <p:sldId id="261" r:id="rId9"/>
    <p:sldId id="263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0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A10A-4A81-483B-B42E-78E5D8A4774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B4B85-2255-4229-B211-8858D0C5D53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hyperlink" Target="https://adilet.zan.kz/rus/docs/V2300032747#z8" TargetMode="External"/><Relationship Id="rId1" Type="http://schemas.openxmlformats.org/officeDocument/2006/relationships/hyperlink" Target="https://adilet.zan.kz/rus/docs/V070005036_#z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97356"/>
            <a:ext cx="2652713" cy="8884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28687" y="1810434"/>
            <a:ext cx="104013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ГОДОВОЙ ОТЧЕТ РАБОТЫ УЧЕБНО-МЕТОДИЧЕСКОГО СОВЕТА УНИВЕРСИТЕТА</a:t>
            </a:r>
            <a:endParaRPr lang="ru-RU" sz="2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(2024 -2025 учебный год)</a:t>
            </a:r>
            <a:endParaRPr lang="ru-RU" sz="2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01" r="256"/>
          <a:stretch>
            <a:fillRect/>
          </a:stretch>
        </p:blipFill>
        <p:spPr>
          <a:xfrm>
            <a:off x="2851826" y="3705225"/>
            <a:ext cx="7158950" cy="2990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275" y="1085843"/>
            <a:ext cx="116871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16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Учебно-методический совет (УМС)  </a:t>
            </a: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является одной из коллегиальных форм управления высшим учебным заведением.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УМС в своей деятельности руководствуется Законом Республики Казахстан «Об образовании», </a:t>
            </a: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Правилам организации и осуществления учебно-методической и научно-методической работы в организациях образования,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Уставом вуза, Академической политикой университета и «Положением об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учебно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методическом совете университета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ru-RU" sz="1600" spc="1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Основная </a:t>
            </a:r>
            <a:r>
              <a:rPr lang="ru-RU" sz="1600" b="1" spc="1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учебно-методической работы заключается в обеспечении учебного процесса учебными документами и педагогическими разработками, способствующих развитию </a:t>
            </a:r>
            <a:r>
              <a:rPr lang="ru-RU" sz="1600" spc="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студентоцентрированного</a:t>
            </a: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преподавания, обучения и оценки. 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endParaRPr lang="ru-RU" sz="1600" b="1" spc="1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ru-RU" sz="1600" b="1" spc="1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Задачами учебно-методической работы являются:</a:t>
            </a:r>
            <a:endParaRPr lang="ru-RU" sz="16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1) методическое обеспечение реализации образовательных программ, учебных планов и учебных программ;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разработка учебных документов (образовательных программ, учебных планов и программ), и также методических работ и пособий;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внедрение новых и совершенствование существующих методик и методов, стратегий преподавания, инструментов и средств образовательного процесса;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 развитие инновационных технологий и форм обучения с использованием информационно-коммуникационных технологий;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5) разработка и развитие систем оценивания учебных достижений, навыков и компетенций обучающихся;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6) повышение эффективности и качества учебного процесса;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ru-RU" sz="16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7) постоянное совершенствование методического потенциала педагогического коллектива, основанное на развитии творческого мышления педагога, повышении его квалификации и профессионального мастерства.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100" y="197356"/>
            <a:ext cx="2652713" cy="888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50" y="152400"/>
            <a:ext cx="6362701" cy="711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2024-2025 учебном году Учебно-методическая работа </a:t>
            </a:r>
            <a:r>
              <a:rPr lang="ru-RU" sz="2000" spc="1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Мар</a:t>
            </a:r>
            <a:r>
              <a:rPr lang="en-US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ғұлан университета</a:t>
            </a:r>
            <a:r>
              <a:rPr lang="ru-RU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организовывалась в соответствии с </a:t>
            </a:r>
            <a:r>
              <a:rPr lang="ru-RU" sz="2000" b="1" spc="1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Правилами организации и осуществления учебно-методической и научно-методической работы в организациях образования</a:t>
            </a:r>
            <a:r>
              <a:rPr lang="ru-RU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утвержденным </a:t>
            </a:r>
            <a:r>
              <a:rPr lang="ru-RU" sz="2000" u="sng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1"/>
              </a:rPr>
              <a:t>приказом</a:t>
            </a:r>
            <a:r>
              <a:rPr lang="ru-RU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Министра образования и науки Республики Казахстан от 29 ноября 2007 года № 583</a:t>
            </a:r>
            <a:r>
              <a:rPr lang="en-US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ru-RU" sz="2000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редакции приказа Министра науки и высшего образования РК от 08.06.2023 </a:t>
            </a:r>
            <a:r>
              <a:rPr lang="ru-RU" sz="2000" u="sng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№ 263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«Положением об </a:t>
            </a:r>
            <a:r>
              <a:rPr lang="ru-RU" sz="20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методическом совете университета» и годовым планом работы</a:t>
            </a:r>
            <a:r>
              <a:rPr lang="ru-RU" sz="20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принятым на заседании УМС от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09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.2024г, протокол №1. Приказ №585 от 03.09.2024г.</a:t>
            </a: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Состав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УМС ежегодно утверждается приказом председателя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правления-ректора. (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№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586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03.09.2024 г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годовому плану в отчетный период проводились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шесть заседаний УМС университета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000" b="1" dirty="0">
              <a:solidFill>
                <a:prstClr val="black"/>
              </a:solidFill>
            </a:endParaRPr>
          </a:p>
          <a:p>
            <a:pPr algn="just">
              <a:spcAft>
                <a:spcPts val="0"/>
              </a:spcAft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42259" t="10277" r="27372" b="15649"/>
          <a:stretch>
            <a:fillRect/>
          </a:stretch>
        </p:blipFill>
        <p:spPr>
          <a:xfrm>
            <a:off x="6991351" y="295275"/>
            <a:ext cx="4943474" cy="641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"/>
          <a:srcRect l="42751" t="17991" r="27301" b="7511"/>
          <a:stretch>
            <a:fillRect/>
          </a:stretch>
        </p:blipFill>
        <p:spPr>
          <a:xfrm>
            <a:off x="6391275" y="400054"/>
            <a:ext cx="5400675" cy="5831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43073" t="10000" r="27482" b="16852"/>
          <a:stretch>
            <a:fillRect/>
          </a:stretch>
        </p:blipFill>
        <p:spPr>
          <a:xfrm>
            <a:off x="390524" y="428627"/>
            <a:ext cx="5038725" cy="5803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/>
          <a:srcRect l="40390" t="8535" r="25620" b="8063"/>
          <a:stretch>
            <a:fillRect/>
          </a:stretch>
        </p:blipFill>
        <p:spPr>
          <a:xfrm>
            <a:off x="304800" y="323851"/>
            <a:ext cx="5324475" cy="6334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41082" t="11111" r="25355" b="6738"/>
          <a:stretch>
            <a:fillRect/>
          </a:stretch>
        </p:blipFill>
        <p:spPr>
          <a:xfrm>
            <a:off x="6029325" y="404813"/>
            <a:ext cx="5591175" cy="6253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7174" y="341113"/>
            <a:ext cx="11601451" cy="6388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0215" algn="l"/>
              </a:tabLst>
            </a:pPr>
            <a:r>
              <a:rPr lang="ru-RU" sz="1600" b="1" kern="50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течение учебного года работа УМС университета проводилась по следующим направлениям:</a:t>
            </a:r>
            <a:endParaRPr lang="ru-RU" sz="1600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 разработка образовательных программ и учебных планов;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составление рабочих программ по учебным дисциплинам (</a:t>
            </a:r>
            <a:r>
              <a:rPr lang="ru-RU" sz="1600" spc="1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силлабусов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внесение изменений и дополнений в действующие программы;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3) разработка и внедрение в учебный процесс учебно-методических и дидактических материалов и программных продуктов автоматизированных средств обучения и контроля знаний обучающихся;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4) составление документов по организации учебных занятий: календарно-тематических планов учебных дисциплин, методических пособий для самостоятельной работы обучающихся, в том числе под руководством преподавателя, графика сдачи рубежных заданий;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5) разработка учебно-программной документации, необходимой для проведения учебных занятий: учебники и учебные пособия, в том числе на электронных носителях, конспекты лекций, задачники, тесты, задания к упражнениям, лабораторным и курсовым работам, пособия к курсовым и дипломным работам (проектам), методические разработки по применению новых технологий в учебном процессе, в том числе кредитной технологии обучения, дистанционного обучения, онлайн-обучения и другие учебно-методические документы;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6) программно-методическое обеспечение профессиональных практик, разработку к ним пакетов индивидуальных заданий;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7) формирование карт обеспеченности учебных дисциплин учебной и учебно-методической литературой, учебно-методической документацией, внедрение современных информационно-библиотечных систем;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8) разработка контрольно-измерительных и методических материалов по контролю учебных достижений обучающихся;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9) обеспечение качества преподавания посредством контрольных посещений занятий, взаимных посещений занятий, проведения показательных, открытых и пробных занятий;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10) проектирование и изготовление наглядных средств обучения (макетов, моделей, демонстрационных стендов и др.);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11) внедрение в учебный процесс результатов научных, научно-методических исследований, новых информационных технологий обучения (автоматизированные системы обучения, виртуальный лабораторный практикум, презентации лекций, компьютерное тестирование и др.);</a:t>
            </a:r>
            <a:endParaRPr lang="ru-RU" sz="16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tabLst>
                <a:tab pos="450215" algn="l"/>
              </a:tabLst>
            </a:pPr>
            <a:r>
              <a:rPr lang="ru-RU" sz="1600" b="1" i="1" kern="50" dirty="0" smtClean="0">
                <a:solidFill>
                  <a:srgbClr val="00000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600" spc="1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12) методическая работа в рамках повышения квалификации преподавателей.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626" y="154931"/>
            <a:ext cx="112014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вопросы, рассмотренные на учебно-методическом совете университета, </a:t>
            </a:r>
            <a:endParaRPr lang="en-US" sz="20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2024-2025 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 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2875" y="985929"/>
          <a:ext cx="11668125" cy="5748245"/>
        </p:xfrm>
        <a:graphic>
          <a:graphicData uri="http://schemas.openxmlformats.org/drawingml/2006/table">
            <a:tbl>
              <a:tblPr bandRow="1"/>
              <a:tblGrid>
                <a:gridCol w="488567"/>
                <a:gridCol w="9033696"/>
                <a:gridCol w="2145862"/>
              </a:tblGrid>
              <a:tr h="4305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57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Утверждение состава УМС на 2024-2025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Выполнено </a:t>
                      </a:r>
                      <a:endParaRPr lang="en-US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 №1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en-US" sz="1400" baseline="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23.09.2024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4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  <a:tab pos="27051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 утверждении плана работы УМС на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38100" algn="just">
                        <a:spcAft>
                          <a:spcPts val="0"/>
                        </a:spcAft>
                        <a:tabLst>
                          <a:tab pos="270510" algn="l"/>
                          <a:tab pos="301625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2024-2025 учебный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1295" algn="l"/>
                          <a:tab pos="270510" algn="l"/>
                          <a:tab pos="45021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 утверждении плана издания учебно-методической литературы на 2024-2025 учебный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 утверждении учебной нагрузки ППС, штатного расписания  по ОП и ВШ на 2024-2025 учебный год.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45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810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готовности учебно-методического комплекса, утверждении силлабусов, материалов и контентов по дисциплинам на 2024-2025 учебный год.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17145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201295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разработке и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использовании МООК в учебном процессе вуза.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Обучение н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 платформе Coursera.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Выполнено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 №2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24.10.2024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lvl="0" indent="0" algn="just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201295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признании результатов формального и неформального образования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45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реализации межвузовского стандарта по использованию искусственного интелекта в образовательном процессе университета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цифровизации образовательного процесса вуза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717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 утверждении тем и руководителей дипломных работ, магистерских и докторских диссертации;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3175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утверждение программ итоговой аттестации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45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4191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реализации инклюзивного образования и Дорожной карты по развитию инклюзивного образования в организациях высшего и(или) послевузовского образования на 2023-2025 годы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Выполнено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 №2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23.12.2024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41910" algn="l"/>
                        </a:tabLs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Дуальное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образование: проблемы и пути решения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145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реализации дополнительных образовательных программ, дополнительных видов обучения, секционного прохождения занятий по физической культуре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реализации плана мероприятий по повышению финансовой грамотности в университете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11176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реализации интегрального GPA обучающихся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72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11176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(О ходе экзаменационной сессии)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0500" y="904905"/>
          <a:ext cx="11610975" cy="5638774"/>
        </p:xfrm>
        <a:graphic>
          <a:graphicData uri="http://schemas.openxmlformats.org/drawingml/2006/table">
            <a:tbl>
              <a:tblPr bandRow="1"/>
              <a:tblGrid>
                <a:gridCol w="583845"/>
                <a:gridCol w="8757669"/>
                <a:gridCol w="2269461"/>
              </a:tblGrid>
              <a:tr h="4698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4949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соблюдении Кодекса академической честности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Выполнено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 № 4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19.02.2025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</a:t>
                      </a:r>
                      <a:r>
                        <a:rPr lang="en-US" sz="14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результатах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пробного ОЗП и подготовке к прохождению ОЗП выпускниками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соответствии политики оценивания результатам обучения ( анализ дисциплин блока ООД и БД)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проведении проверки письменных работ на предмет наличия заимствованного материала 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 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исполнении плана мероприятий по результатам институциональной и специализированной аккредитаций.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работе по повышению позиций в национальных и международных рейтингах образовательных программ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98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масштабировании инновационных (финских) и реализации новых и инновационных  образовательных программ университета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Выполнено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 № 5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 21.4.2025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dirty="0"/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49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влиянии использования инновационных технологий на качество образования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98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внедрении результатов исследовательской деятельности магистрантов, докторантов, ППС в образовательных процесс вуза, в том числе согласно пункта 15.4 КВТ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846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11176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Анализ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преподавания дисциплин «Основы научно-исследовательской деятельности и академическое письмо», «Методология научно-исследователькой деятельности и академическое письмо», «Академическое письмо» на формирование  исследовательских навыков и навыков академического письма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9898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1590" algn="l"/>
                          <a:tab pos="11176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Проблемы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 пути решения в организации научно-исследовательской работы, стажировок, исследовательской практики магистрантов и докторантов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744">
                <a:tc vMerge="1"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" algn="l"/>
                          <a:tab pos="20193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32080" algn="l"/>
                          <a:tab pos="20193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готовности учебных планов (ООД, ВК, КВ) для студентов старших курсов (2-4 курсы) на новый учебный год, процесс регистрации преподавателей и обучающихся к дисциплинам, предварительный проект учебной нагрузки ППС, штатное расписание ППС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об утверждении академического календаря на новый учебный год по 2-4 курсам.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9650" y="73194"/>
            <a:ext cx="1027747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вопросы, рассмотренные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учебно-методическом совете университета,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2024-2025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 году</a:t>
            </a:r>
            <a:endParaRPr lang="ru-RU" sz="2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47650" y="1130302"/>
          <a:ext cx="11544300" cy="3035592"/>
        </p:xfrm>
        <a:graphic>
          <a:graphicData uri="http://schemas.openxmlformats.org/drawingml/2006/table">
            <a:tbl>
              <a:tblPr bandRow="1"/>
              <a:tblGrid>
                <a:gridCol w="580492"/>
                <a:gridCol w="8915933"/>
                <a:gridCol w="2047875"/>
              </a:tblGrid>
              <a:tr h="354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Вопросы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Примечание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45932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Итоги профессиональной практики 	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Выполнено 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Протокол № 6</a:t>
                      </a:r>
                      <a:endParaRPr kumimoji="0" lang="en-US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201295" algn="l"/>
                        </a:tabLst>
                        <a:defRPr/>
                      </a:pPr>
                      <a:r>
                        <a:rPr lang="" alt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19.06.2025</a:t>
                      </a:r>
                      <a:endParaRPr lang="" alt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2">
                <a:tc vMerge="1">
                  <a:tcPr/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Трудоустройство выпускников</a:t>
                      </a: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/>
                </a:tc>
              </a:tr>
              <a:tr h="345932"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20193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Годовой отчет работы УМС и проект плана работы УМС университета на 2025-2026 учебный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2"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18796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Отчет об исполнении плана учебно-методических пособий, представленных к изданию в течение 2024-2025 учебного года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2492"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98425" algn="l"/>
                          <a:tab pos="187960" algn="l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 ходе экзаменационной сессии и ИА.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2"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+mj-lt"/>
                        <a:buNone/>
                        <a:tabLst>
                          <a:tab pos="187960" algn="l"/>
                        </a:tabLs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Разное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932"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cPr marL="10135" marR="101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04850" y="235119"/>
            <a:ext cx="10839449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вопросы, рассмотренные</a:t>
            </a:r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 учебно-методическом совете университета,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2024-2025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учебном году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274" y="4346020"/>
            <a:ext cx="116586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495300" algn="l"/>
                <a:tab pos="810260" algn="l"/>
              </a:tabLs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результатам рассмотренных вопросов на заседаниях УМС принимались рекомендации и решения, которые оформлялись протоколом. Все 6 протоколов заседания УМС имеются. </a:t>
            </a:r>
            <a:endParaRPr lang="en-US" sz="1400" kern="5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en-US" sz="1400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sz="1400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 заседаниях УМС университета рассмотрены плановые вопросы: утверждение состава УМС университета, плана издания УМЛ, академического календаря, каталога элективных дисциплин, учебных планов по ОП, обсуждение результатов ОЗП выпускников, </a:t>
            </a:r>
            <a:r>
              <a:rPr kumimoji="0" lang="ru-RU" sz="1400" b="0" i="0" u="none" strike="noStrike" kern="50" cap="none" spc="0" normalizeH="0" baseline="0" noProof="0" dirty="0" smtClean="0">
                <a:ln>
                  <a:noFill/>
                </a:ln>
                <a:solidFill>
                  <a:srgbClr val="00000A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тематики дипломных и магистерских  работ, </a:t>
            </a:r>
            <a:r>
              <a:rPr lang="ru-RU" sz="1400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итоги экзаменационных сессий и др.</a:t>
            </a:r>
            <a:r>
              <a:rPr lang="ru-RU" sz="1400" kern="50" cap="small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Вопросы, рассмотренные на заседаниях УМС были направлены на методическое обеспечение и совершенствование учебного процесса университета, а принятые по ним решения, носят как обязательный, так и рекомендательный характер. 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текущем году, на рассмотрение в УМС 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после прохождения анализа экспертной комиссией,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был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присланы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 рассмотрены на ученом совете университета учебно-методические издания , в том числе на электронных носителях для издания в университете и на РУМС. </a:t>
            </a:r>
            <a:endParaRPr lang="ru-RU" sz="1400" kern="50" dirty="0" smtClean="0">
              <a:solidFill>
                <a:srgbClr val="00000A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  <a:tabLst>
                <a:tab pos="450215" algn="l"/>
              </a:tabLst>
            </a:pPr>
            <a:r>
              <a:rPr lang="ru-RU" sz="1400" kern="50" dirty="0" smtClean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Таким образом, работа учебно-методического совета университета, запланированная на текущий учебный год выполнена полностью.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10624</Words>
  <Application>WPS Presentation</Application>
  <PresentationFormat>Широкоэкранный</PresentationFormat>
  <Paragraphs>417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Ахметова Лаура Нуржановна</dc:creator>
  <cp:lastModifiedBy>AhmetovaLN</cp:lastModifiedBy>
  <cp:revision>19</cp:revision>
  <dcterms:created xsi:type="dcterms:W3CDTF">2024-06-13T09:50:00Z</dcterms:created>
  <dcterms:modified xsi:type="dcterms:W3CDTF">2025-08-07T07:23:32Z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37D817E7DDB540E682E645EE92F9ABF6_12</vt:lpwstr>
  </property>
  <property fmtid="{D5CDD505-2E9C-101B-9397-08002B2CF9AE}" pid="3" name="KSOProductBuildVer">
    <vt:lpwstr>1049-12.2.0.21931</vt:lpwstr>
  </property>
</Properties>
</file>