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78" r:id="rId3"/>
    <p:sldId id="270" r:id="rId4"/>
    <p:sldId id="271" r:id="rId5"/>
    <p:sldId id="274" r:id="rId6"/>
    <p:sldId id="275" r:id="rId7"/>
    <p:sldId id="276" r:id="rId8"/>
    <p:sldId id="277" r:id="rId9"/>
    <p:sldId id="279" r:id="rId10"/>
    <p:sldId id="280" r:id="rId11"/>
    <p:sldId id="281" r:id="rId12"/>
  </p:sldIdLst>
  <p:sldSz cx="12192000" cy="6858000"/>
  <p:notesSz cx="6781800" cy="9926320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139" autoAdjust="0"/>
  </p:normalViewPr>
  <p:slideViewPr>
    <p:cSldViewPr snapToGrid="0">
      <p:cViewPr varScale="1">
        <p:scale>
          <a:sx n="98" d="100"/>
          <a:sy n="98" d="100"/>
        </p:scale>
        <p:origin x="78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gs" Target="tags/tag6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EA935C-8702-4E87-9BCA-5D0BD940C9A8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143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7863" y="4776788"/>
            <a:ext cx="54260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1750" y="942975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1C951C-7F48-4646-B9B7-88DB94A34244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A21F-24D0-46E9-B1DF-20C616C2F3C3}" type="datetimeFigureOut">
              <a:rPr lang="ru-RU" smtClean="0"/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4DC3-5FF3-46CB-843A-F46315AABAAC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A21F-24D0-46E9-B1DF-20C616C2F3C3}" type="datetimeFigureOut">
              <a:rPr lang="ru-RU" smtClean="0"/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4DC3-5FF3-46CB-843A-F46315AABAAC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A21F-24D0-46E9-B1DF-20C616C2F3C3}" type="datetimeFigureOut">
              <a:rPr lang="ru-RU" smtClean="0"/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4DC3-5FF3-46CB-843A-F46315AABAAC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A21F-24D0-46E9-B1DF-20C616C2F3C3}" type="datetimeFigureOut">
              <a:rPr lang="ru-RU" smtClean="0"/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4DC3-5FF3-46CB-843A-F46315AABAAC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A21F-24D0-46E9-B1DF-20C616C2F3C3}" type="datetimeFigureOut">
              <a:rPr lang="ru-RU" smtClean="0"/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4DC3-5FF3-46CB-843A-F46315AABAAC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A21F-24D0-46E9-B1DF-20C616C2F3C3}" type="datetimeFigureOut">
              <a:rPr lang="ru-RU" smtClean="0"/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4DC3-5FF3-46CB-843A-F46315AABAAC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A21F-24D0-46E9-B1DF-20C616C2F3C3}" type="datetimeFigureOut">
              <a:rPr lang="ru-RU" smtClean="0"/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4DC3-5FF3-46CB-843A-F46315AABAAC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A21F-24D0-46E9-B1DF-20C616C2F3C3}" type="datetimeFigureOut">
              <a:rPr lang="ru-RU" smtClean="0"/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4DC3-5FF3-46CB-843A-F46315AABAAC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A21F-24D0-46E9-B1DF-20C616C2F3C3}" type="datetimeFigureOut">
              <a:rPr lang="ru-RU" smtClean="0"/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4DC3-5FF3-46CB-843A-F46315AABAAC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A21F-24D0-46E9-B1DF-20C616C2F3C3}" type="datetimeFigureOut">
              <a:rPr lang="ru-RU" smtClean="0"/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F9F54DC3-5FF3-46CB-843A-F46315AABAAC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A21F-24D0-46E9-B1DF-20C616C2F3C3}" type="datetimeFigureOut">
              <a:rPr lang="ru-RU" smtClean="0"/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4DC3-5FF3-46CB-843A-F46315AABAAC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A21F-24D0-46E9-B1DF-20C616C2F3C3}" type="datetimeFigureOut">
              <a:rPr lang="ru-RU" smtClean="0"/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4DC3-5FF3-46CB-843A-F46315AABAAC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A21F-24D0-46E9-B1DF-20C616C2F3C3}" type="datetimeFigureOut">
              <a:rPr lang="ru-RU" smtClean="0"/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4DC3-5FF3-46CB-843A-F46315AABAAC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A21F-24D0-46E9-B1DF-20C616C2F3C3}" type="datetimeFigureOut">
              <a:rPr lang="ru-RU" smtClean="0"/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4DC3-5FF3-46CB-843A-F46315AABAAC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A21F-24D0-46E9-B1DF-20C616C2F3C3}" type="datetimeFigureOut">
              <a:rPr lang="ru-RU" smtClean="0"/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4DC3-5FF3-46CB-843A-F46315AABAAC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A21F-24D0-46E9-B1DF-20C616C2F3C3}" type="datetimeFigureOut">
              <a:rPr lang="ru-RU" smtClean="0"/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4DC3-5FF3-46CB-843A-F46315AABAAC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BA21F-24D0-46E9-B1DF-20C616C2F3C3}" type="datetimeFigureOut">
              <a:rPr lang="ru-RU" smtClean="0"/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4DC3-5FF3-46CB-843A-F46315AABAAC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3FBA21F-24D0-46E9-B1DF-20C616C2F3C3}" type="datetimeFigureOut">
              <a:rPr lang="ru-RU" smtClean="0"/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9F54DC3-5FF3-46CB-843A-F46315AABAAC}" type="slidenum">
              <a:rPr lang="ru-RU" smtClean="0"/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 panose="020B0604020202020204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 panose="020B0604020202020204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 panose="020B0604020202020204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 panose="020B0604020202020204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 panose="020B0604020202020204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 panose="020B0604020202020204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 panose="020B0604020202020204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 panose="020B0604020202020204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 panose="020B0604020202020204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775" y="302359"/>
            <a:ext cx="11915775" cy="65556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2024-2025 оқу </a:t>
            </a:r>
            <a:r>
              <a:rPr lang="en-US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жылында 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оқу-әдістемелік әдебиеттерді басылымға ұсыну </a:t>
            </a:r>
            <a:r>
              <a:rPr lang="en-US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жоспарының орындалуы бойынша  жылдық есеғп</a:t>
            </a:r>
            <a:endParaRPr lang="en-US" sz="28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8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sz="28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sz="28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sz="28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sz="28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US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11498" y="1453091"/>
          <a:ext cx="11242327" cy="51486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0979"/>
                <a:gridCol w="2198359"/>
                <a:gridCol w="3224852"/>
                <a:gridCol w="1620697"/>
                <a:gridCol w="1873720"/>
                <a:gridCol w="1873720"/>
              </a:tblGrid>
              <a:tr h="1347591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b="1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Жоғары мектеп</a:t>
                      </a:r>
                      <a:endParaRPr lang="ru-RU" b="1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2024-2025 оқу жылына арналған басылым</a:t>
                      </a:r>
                      <a:r>
                        <a:rPr lang="en-US" b="1" baseline="0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жоспары бойынша ОӘӘ</a:t>
                      </a:r>
                      <a:r>
                        <a:rPr lang="en-US" b="1" baseline="0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саны </a:t>
                      </a:r>
                      <a:endParaRPr lang="ru-RU" b="1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Жоспарға сәйкес о</a:t>
                      </a:r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рындалған</a:t>
                      </a:r>
                      <a:endParaRPr lang="ru-RU" b="1" dirty="0" smtClean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ОӘӘ</a:t>
                      </a:r>
                      <a:endParaRPr lang="ru-RU" b="1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Жоспардан тыс орындалған</a:t>
                      </a:r>
                      <a:endParaRPr lang="en-US" b="1" dirty="0" smtClean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ОӘӘ </a:t>
                      </a:r>
                      <a:endParaRPr lang="ru-RU" b="1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Барлығы</a:t>
                      </a:r>
                      <a:endParaRPr lang="ru-RU" b="1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6513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Педагогика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7543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Гуманитарлық ғылымдар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6513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Жаратылыстану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6513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Өнер және спорт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6513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Жалпы 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65131">
                <a:tc gridSpan="6"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 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1268" y="477673"/>
          <a:ext cx="12150731" cy="6351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660"/>
                <a:gridCol w="1955259"/>
                <a:gridCol w="2955912"/>
                <a:gridCol w="4265187"/>
                <a:gridCol w="2548713"/>
              </a:tblGrid>
              <a:tr h="5938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600" b="1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</a:t>
                      </a:r>
                      <a:endParaRPr lang="ru-RU" sz="1600" b="1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baseline="0" noProof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Атауы</a:t>
                      </a:r>
                      <a:endParaRPr lang="ru-RU" sz="1600" b="1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baseline="0" noProof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Рецензенттер</a:t>
                      </a:r>
                      <a:r>
                        <a:rPr lang="ru-RU" sz="1600" b="1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b="1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САРАПШЫ БАҒАСЫ</a:t>
                      </a:r>
                      <a:endParaRPr kumimoji="0" lang="en-US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162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" altLang="ru-RU" sz="1600" b="0" cap="all" baseline="0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600" b="0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600" b="0" kern="1200" baseline="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А.Ж.Копежанова,</a:t>
                      </a:r>
                      <a:endParaRPr lang="en-US" sz="1600" b="1" kern="1200" baseline="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А.М.Утилова,</a:t>
                      </a:r>
                      <a:endParaRPr lang="en-US" sz="1600" b="1" kern="1200" baseline="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Б.Б. Габдулхаева</a:t>
                      </a:r>
                      <a:endParaRPr lang="en-US" sz="1600" b="1" kern="1200" baseline="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600" b="0" kern="1200" baseline="0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600" b="0" kern="1200" baseline="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600" b="0" kern="1200" baseline="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600" b="0" kern="1200" baseline="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600" b="0" kern="1200" baseline="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«Основы экспериментальной биологии»</a:t>
                      </a:r>
                      <a:endParaRPr lang="ru-RU" sz="16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i="0" u="non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Оқу</a:t>
                      </a:r>
                      <a:r>
                        <a:rPr lang="ru-RU" sz="1600" b="1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құралы</a:t>
                      </a:r>
                      <a:endParaRPr lang="ru-RU" sz="1600" b="1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З.Ш. Шавалиева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п.ғ.к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.,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Әлкей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Марғұлан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атындағы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Павлодар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педагогикалық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университетінің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профессоры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Б.Д. </a:t>
                      </a:r>
                      <a:r>
                        <a:rPr kumimoji="0" lang="ru-RU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Каирбекова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пед.ғ.д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Инновациялық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Еуразия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университетінің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Әлеуметтік-гуманиталық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ғылымдар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кафедрасының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меңгерушісі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ru-RU" sz="1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sym typeface="+mn-ea"/>
                        </a:rPr>
                        <a:t>№6 </a:t>
                      </a:r>
                      <a:r>
                        <a:rPr lang="en-US" sz="14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sym typeface="+mn-ea"/>
                        </a:rPr>
                        <a:t>хаттама</a:t>
                      </a:r>
                      <a:r>
                        <a:rPr lang="en-US" altLang="en-US" sz="14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14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19.06.2025 ж 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052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" altLang="ru-RU" sz="1600" b="0" cap="all" baseline="0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" altLang="ru-RU" sz="1600" b="0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В.И. Лебедева,</a:t>
                      </a:r>
                      <a:endParaRPr lang="en-US" sz="1600" b="1" kern="1200" baseline="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М.В. Семёнова</a:t>
                      </a:r>
                      <a:endParaRPr lang="en-US" sz="1600" b="1" kern="1200" baseline="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600" b="1" kern="1200" baseline="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«Общеразвивающие упражнения: методика проведения и использование в физическом воспитании»</a:t>
                      </a:r>
                      <a:endParaRPr lang="ru-RU" sz="16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Оқу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құралы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Д.М. </a:t>
                      </a:r>
                      <a:r>
                        <a:rPr kumimoji="0" lang="ru-RU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Мучкин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п.ғ.к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.,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Әлкей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Марғұлан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атындағы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Павлодар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педагогикалық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университетінің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қауымдастырылған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профессоры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Р.Ж. Ерофеева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PhD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Торайғыров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университеті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Дене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шынықтыру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спорт»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кафедрасы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меңгерушісінің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м.а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5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sym typeface="+mn-ea"/>
                        </a:rPr>
                        <a:t>№6 </a:t>
                      </a:r>
                      <a:r>
                        <a:rPr lang="en-US" sz="15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sym typeface="+mn-ea"/>
                        </a:rPr>
                        <a:t>хаттама</a:t>
                      </a:r>
                      <a:r>
                        <a:rPr lang="en-US" altLang="en-US" sz="15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15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19.06.2025 ж </a:t>
                      </a:r>
                      <a:endParaRPr kumimoji="0" lang="ru-RU" sz="1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ru-RU" sz="1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1"/>
          <p:cNvSpPr txBox="1"/>
          <p:nvPr/>
        </p:nvSpPr>
        <p:spPr>
          <a:xfrm>
            <a:off x="41269" y="0"/>
            <a:ext cx="12150731" cy="4776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 defTabSz="914400">
              <a:spcBef>
                <a:spcPts val="0"/>
              </a:spcBef>
              <a:defRPr/>
            </a:pPr>
            <a:r>
              <a:rPr lang="en-US" sz="2000" b="1" dirty="0">
                <a:ln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Басылымға  ұсынылатын оқу-әдістемелік әдебиеттер </a:t>
            </a:r>
            <a:endParaRPr lang="ru-RU" sz="1600" b="1" dirty="0">
              <a:ln>
                <a:noFill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5250" y="555625"/>
          <a:ext cx="11982450" cy="61715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1660"/>
                <a:gridCol w="1779905"/>
                <a:gridCol w="3534410"/>
                <a:gridCol w="3796030"/>
                <a:gridCol w="2290445"/>
              </a:tblGrid>
              <a:tr h="12230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600" b="1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</a:t>
                      </a:r>
                      <a:endParaRPr lang="ru-RU" sz="1600" b="1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baseline="0" noProof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Атауы</a:t>
                      </a:r>
                      <a:r>
                        <a:rPr lang="ru-RU" sz="1600" b="1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ru-RU" sz="1600" b="1" i="0" cap="all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600" b="1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baseline="0" noProof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Рецензенттер</a:t>
                      </a:r>
                      <a:r>
                        <a:rPr lang="ru-RU" sz="1600" b="1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ru-RU" sz="1600" b="1" cap="all" baseline="0" noProof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РеЦЕнЗЕНТЫ</a:t>
                      </a:r>
                      <a:endParaRPr lang="ru-RU" sz="1600" b="1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САРАПШЫ БАҒАСЫ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 </a:t>
                      </a:r>
                      <a:endParaRPr kumimoji="0" lang="en-US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ОЦЕНКА ЭКСПЕРТА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266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0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Нургалиева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А.К,</a:t>
                      </a:r>
                      <a:endParaRPr lang="ru-RU" sz="16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Нургалиева А.К,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Мустафина Р.С.,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6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Солтанбаева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Б.Ф. 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i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«Организация работы педагога-ассистента в организациях общего среднего образования»</a:t>
                      </a:r>
                      <a:endParaRPr lang="en-US" sz="1600" i="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600" i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Учебное пособие</a:t>
                      </a:r>
                      <a:endParaRPr lang="en-US" sz="1600" i="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1600" i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(каз./рус. яз.)</a:t>
                      </a:r>
                      <a:endParaRPr lang="en-US" sz="1600" i="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З.Ш.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Шавалиева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к.п.н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., ассоциированный профессор ВШП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ППУ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им.Ә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Марғұлан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Б.Д.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Каирбекова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6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д.п.н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., профессор 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Инновационного Евразийского университета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+mn-cs"/>
                        </a:rPr>
                        <a:t>№1 Хаттама</a:t>
                      </a:r>
                      <a:r>
                        <a:rPr kumimoji="0" lang="" alt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+mn-cs"/>
                        </a:rPr>
                        <a:t>23.09.2024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buNone/>
                      </a:pP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219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Шоманова</a:t>
                      </a:r>
                      <a:r>
                        <a:rPr lang="ru-RU" sz="16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А.С.,</a:t>
                      </a:r>
                      <a:endParaRPr lang="ru-RU" sz="16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Мусаев Ж.Д.,</a:t>
                      </a:r>
                      <a:endParaRPr lang="ru-RU" sz="16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Муканова</a:t>
                      </a:r>
                      <a:r>
                        <a:rPr lang="ru-RU" sz="16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Р.Ж.,</a:t>
                      </a:r>
                      <a:endParaRPr lang="ru-RU" sz="16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Шоманова</a:t>
                      </a:r>
                      <a:r>
                        <a:rPr lang="ru-RU" sz="16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Ж.К.,</a:t>
                      </a:r>
                      <a:endParaRPr lang="ru-RU" sz="16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Хасенова</a:t>
                      </a:r>
                      <a:r>
                        <a:rPr lang="ru-RU" sz="16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М.Т.</a:t>
                      </a:r>
                      <a:endParaRPr lang="ru-RU" sz="16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«Применение </a:t>
                      </a:r>
                      <a:endParaRPr lang="en-US" sz="16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искусственного интеллекта </a:t>
                      </a:r>
                      <a:endParaRPr lang="en-US" sz="16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мониторинге состояния почвы селитебной зоны»</a:t>
                      </a:r>
                      <a:endParaRPr lang="en-US" sz="16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Учебно-методическое пособие</a:t>
                      </a:r>
                      <a:endParaRPr lang="en-US" sz="16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(рус. яз.)</a:t>
                      </a:r>
                      <a:endParaRPr lang="en-US" sz="16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Г.А.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Жанатова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к.п.н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., преподаватель-эксперт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ВШП ППУ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им.Ә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Марғұлан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Г.К.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Сугурбекова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д.х.н., профессор кафедры химии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ЕНУ им. Л. Гумилева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en-US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+mn-cs"/>
                        </a:rPr>
                        <a:t>№1 Хаттама</a:t>
                      </a:r>
                      <a:r>
                        <a:rPr kumimoji="0" lang="" alt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+mn-cs"/>
                        </a:rPr>
                        <a:t>23.09.2024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en-US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-28575" y="95250"/>
            <a:ext cx="12192000" cy="388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 defTabSz="457200">
              <a:lnSpc>
                <a:spcPct val="107000"/>
              </a:lnSpc>
            </a:pPr>
            <a:r>
              <a:rPr lang="ru-RU" b="1" cap="all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b="1" cap="all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Басылымға</a:t>
            </a:r>
            <a:r>
              <a:rPr lang="ru-RU" b="1" cap="all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cap="all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ұсынылатын</a:t>
            </a:r>
            <a:r>
              <a:rPr lang="ru-RU" b="1" cap="all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</a:t>
            </a:r>
            <a:r>
              <a:rPr lang="en-US" b="1" cap="all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ҚУ-ӘДІСТЕМЕЛІК ӘДЕБИЕТТЕР</a:t>
            </a:r>
            <a:endParaRPr lang="ru-RU" b="1" cap="all" dirty="0" smtClean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18110" y="99695"/>
          <a:ext cx="11807190" cy="66808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395"/>
                <a:gridCol w="1743075"/>
                <a:gridCol w="3110230"/>
                <a:gridCol w="3816350"/>
                <a:gridCol w="2771140"/>
              </a:tblGrid>
              <a:tr h="33343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8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Сарсенбаева</a:t>
                      </a: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Б.</a:t>
                      </a:r>
                      <a:r>
                        <a:rPr lang="en-US" sz="18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Ғ</a:t>
                      </a: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.,</a:t>
                      </a:r>
                      <a:endParaRPr lang="ru-RU" sz="18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Каримова Р.М.,</a:t>
                      </a:r>
                      <a:endParaRPr lang="ru-RU" sz="18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Абдырова</a:t>
                      </a: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А.О.</a:t>
                      </a:r>
                      <a:endParaRPr lang="ru-RU" sz="18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8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800" b="0" i="0" u="non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Мектепке</a:t>
                      </a:r>
                      <a:r>
                        <a:rPr lang="ru-RU" sz="18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i="0" u="non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дейінгі</a:t>
                      </a:r>
                      <a:r>
                        <a:rPr lang="ru-RU" sz="18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i="0" u="non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білім</a:t>
                      </a:r>
                      <a:r>
                        <a:rPr lang="ru-RU" sz="18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i="0" u="non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берудегі</a:t>
                      </a:r>
                      <a:r>
                        <a:rPr lang="ru-RU" sz="18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i="0" u="non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8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i="0" u="non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авторлық</a:t>
                      </a:r>
                      <a:r>
                        <a:rPr lang="ru-RU" sz="18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i="0" u="non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педагогикалық</a:t>
                      </a:r>
                      <a:r>
                        <a:rPr lang="ru-RU" sz="18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i="0" u="non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жүйелер</a:t>
                      </a:r>
                      <a:r>
                        <a:rPr lang="ru-RU" sz="1800" b="0" i="0" u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мен </a:t>
                      </a:r>
                      <a:r>
                        <a:rPr lang="ru-RU" sz="1800" b="0" i="0" u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бағдарламалар</a:t>
                      </a:r>
                      <a:r>
                        <a:rPr lang="ru-RU" sz="18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8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0" i="0" u="non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Оқу</a:t>
                      </a:r>
                      <a:r>
                        <a:rPr lang="ru-RU" sz="18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i="0" u="non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құралы</a:t>
                      </a:r>
                      <a:endParaRPr lang="ru-RU" sz="18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800" b="0" i="0" u="non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каз</a:t>
                      </a:r>
                      <a:r>
                        <a:rPr lang="ru-RU" sz="18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яз.)</a:t>
                      </a:r>
                      <a:endParaRPr lang="ru-RU" sz="18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З.Ш. </a:t>
                      </a:r>
                      <a:r>
                        <a:rPr kumimoji="0" lang="ru-RU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Шавалиева</a:t>
                      </a: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к.п.н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., ассоциированный профессор ВШП</a:t>
                      </a: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ППУ </a:t>
                      </a:r>
                      <a:r>
                        <a:rPr kumimoji="0" lang="ru-RU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им.Ә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kumimoji="0" lang="ru-RU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Марғұлан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С.К. </a:t>
                      </a:r>
                      <a:r>
                        <a:rPr kumimoji="0" lang="ru-RU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Ксембаева</a:t>
                      </a: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к.п.н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., профессор</a:t>
                      </a: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НАО «</a:t>
                      </a:r>
                      <a:r>
                        <a:rPr kumimoji="0" lang="ru-RU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Торайгыров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университет»</a:t>
                      </a: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+mn-cs"/>
                        </a:rPr>
                        <a:t>№1 Хаттама</a:t>
                      </a:r>
                      <a:r>
                        <a:rPr kumimoji="0" lang="" alt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+mn-cs"/>
                        </a:rPr>
                        <a:t>23.09.2024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en-US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464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8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8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Чернышова</a:t>
                      </a: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О.В.</a:t>
                      </a:r>
                      <a:endParaRPr lang="ru-RU" sz="18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8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8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«Теория и методика физического воспитания в специальной медицинской группе»</a:t>
                      </a:r>
                      <a:endParaRPr lang="en-US" sz="18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8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Учебное пособие </a:t>
                      </a:r>
                      <a:endParaRPr lang="en-US" sz="18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8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(печатное / электронное)</a:t>
                      </a:r>
                      <a:endParaRPr lang="en-US" sz="18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8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(рус.яз.)</a:t>
                      </a:r>
                      <a:endParaRPr lang="en-US" sz="18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М.В. </a:t>
                      </a:r>
                      <a:r>
                        <a:rPr kumimoji="0" lang="ru-RU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Семёнова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к.п.н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доцент </a:t>
                      </a:r>
                      <a:r>
                        <a:rPr kumimoji="0" lang="ru-RU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ВШИиС</a:t>
                      </a: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ППУ </a:t>
                      </a:r>
                      <a:r>
                        <a:rPr kumimoji="0" lang="ru-RU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им.Ә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kumimoji="0" lang="ru-RU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Марғұлан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Р.Ж. Ерофеева,</a:t>
                      </a: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доктор</a:t>
                      </a:r>
                      <a:r>
                        <a:rPr kumimoji="0" lang="en-US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PhD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заведующая кафедрой «Физическая культура и спорт»</a:t>
                      </a: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НАО «</a:t>
                      </a:r>
                      <a:r>
                        <a:rPr kumimoji="0" lang="ru-RU" sz="18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Торайгыров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университет»</a:t>
                      </a: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+mn-cs"/>
                        </a:rPr>
                        <a:t>№1 Хаттама</a:t>
                      </a:r>
                      <a:r>
                        <a:rPr kumimoji="0" lang="" alt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+mn-cs"/>
                        </a:rPr>
                        <a:t>23.09.2024</a:t>
                      </a:r>
                      <a:endParaRPr kumimoji="0" lang="en-US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02235" y="477520"/>
          <a:ext cx="12192000" cy="62826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"/>
                <a:gridCol w="1713865"/>
                <a:gridCol w="3229610"/>
                <a:gridCol w="3597910"/>
                <a:gridCol w="3239135"/>
              </a:tblGrid>
              <a:tr h="11372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600" b="1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</a:t>
                      </a:r>
                      <a:endParaRPr lang="ru-RU" sz="1600" b="1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baseline="0" noProof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Атауы</a:t>
                      </a:r>
                      <a:r>
                        <a:rPr lang="ru-RU" sz="1600" b="1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ru-RU" sz="1600" b="1" i="0" cap="all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600" b="1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baseline="0" noProof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Рецензенттер</a:t>
                      </a:r>
                      <a:r>
                        <a:rPr lang="ru-RU" sz="1600" b="1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ru-RU" sz="1600" b="1" cap="all" baseline="0" noProof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РеЦЕнЗЕНТЫ</a:t>
                      </a:r>
                      <a:endParaRPr lang="ru-RU" sz="1600" b="1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ӘК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/УМС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1454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Мухамедиева К.М.</a:t>
                      </a:r>
                      <a:endParaRPr lang="en-US" sz="16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Матвеева М.В.</a:t>
                      </a:r>
                      <a:endParaRPr lang="en-US" sz="16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Нургазинова Г.Ш.</a:t>
                      </a:r>
                      <a:endParaRPr lang="en-US" sz="16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«Робототехника для всех.</a:t>
                      </a:r>
                      <a:endParaRPr lang="ru-RU" sz="16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Модуль 2.</a:t>
                      </a:r>
                      <a:r>
                        <a:rPr lang="en-US" sz="16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Lego </a:t>
                      </a:r>
                      <a:r>
                        <a:rPr lang="en-US" sz="1600" b="0" i="0" u="non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Mindstorms</a:t>
                      </a:r>
                      <a:r>
                        <a:rPr lang="ru-RU" sz="16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Роботы со вращающимися элементами. 6 класс» </a:t>
                      </a:r>
                      <a:endParaRPr lang="ru-RU" sz="16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Учебно-методическое</a:t>
                      </a:r>
                      <a:r>
                        <a:rPr lang="ru-RU" sz="1600" b="0" i="0" u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пособие по робототехнике</a:t>
                      </a:r>
                      <a:endParaRPr lang="ru-RU" sz="1600" b="0" i="0" u="none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Д.Б.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Абыкенова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доктор 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PhD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ассоциированный 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профессор ВШЕ,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Павлодарского педагогического 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университета им. Ә.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Марғұлан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Ж.Б.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Копеев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доктор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PhD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старший преподаватель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кафедры «Информатика»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ЕНУ им. Л.Н. Гумилева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sym typeface="+mn-ea"/>
                        </a:rPr>
                        <a:t>№2 Хаттама</a:t>
                      </a:r>
                      <a:r>
                        <a:rPr lang="" altLang="en-US" sz="160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24.10.2024 ж. </a:t>
                      </a:r>
                      <a:endParaRPr kumimoji="0" lang="en-US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</a:t>
                      </a:r>
                      <a:endParaRPr kumimoji="0" lang="en-US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1"/>
          <p:cNvSpPr txBox="1"/>
          <p:nvPr/>
        </p:nvSpPr>
        <p:spPr>
          <a:xfrm>
            <a:off x="41269" y="0"/>
            <a:ext cx="12150731" cy="4776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Басылымға  ұсынылатын оқу-әдістемелік құралы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477520"/>
          <a:ext cx="12192000" cy="63214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500"/>
                <a:gridCol w="1807845"/>
                <a:gridCol w="3229610"/>
                <a:gridCol w="4279900"/>
                <a:gridCol w="2557145"/>
              </a:tblGrid>
              <a:tr h="6451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600" b="1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</a:t>
                      </a:r>
                      <a:endParaRPr lang="ru-RU" sz="1600" b="1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baseline="0" noProof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Атауы</a:t>
                      </a:r>
                      <a:r>
                        <a:rPr lang="ru-RU" sz="1600" b="1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ru-RU" sz="1600" b="1" i="0" cap="all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600" b="1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1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baseline="0" noProof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Рецензенттер</a:t>
                      </a:r>
                      <a:r>
                        <a:rPr lang="ru-RU" sz="1600" b="1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ru-RU" sz="1600" b="1" cap="all" baseline="0" noProof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РеЦЕнЗЕНТЫ</a:t>
                      </a:r>
                      <a:endParaRPr lang="ru-RU" sz="1600" b="1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САРАПШЫАҒАЛАУ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 </a:t>
                      </a:r>
                      <a:endParaRPr kumimoji="0" lang="en-US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ОЦЕНКА ЭКСПЕРТА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6762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 b="0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6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6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Аспанова Г.Р.</a:t>
                      </a:r>
                      <a:endParaRPr lang="en-US" sz="16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Тургунбаева Б.А.</a:t>
                      </a:r>
                      <a:endParaRPr lang="en-US" sz="16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Жапарова Б.М.</a:t>
                      </a:r>
                      <a:endParaRPr lang="en-US" sz="16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«Формирование личного бренда учителя начальных классов» </a:t>
                      </a:r>
                      <a:endParaRPr lang="ru-RU" sz="16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Учебное </a:t>
                      </a:r>
                      <a:r>
                        <a:rPr lang="ru-RU" sz="1600" b="0" i="0" u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пособие </a:t>
                      </a:r>
                      <a:endParaRPr lang="ru-RU" sz="1600" b="0" i="0" u="none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Г.С.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Аяпбергенова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доктор 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PhD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ассоциированный 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профессор ВШП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Павлодарского педагогического 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университета им. Ә.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Марғұлан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Т.О. Каратаева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доктор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PhD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ассоциированный профессор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Аркалыксого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ГПИ им. И.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Алтынсарина</a:t>
                      </a:r>
                      <a:endParaRPr kumimoji="0" lang="ru-RU" sz="1600" b="0" i="0" u="none" strike="noStrike" kern="1200" cap="none" spc="0" normalizeH="0" baseline="0" noProof="0" dirty="0" err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+mn-cs"/>
                        </a:rPr>
                        <a:t>№3 Хаттама</a:t>
                      </a:r>
                      <a:r>
                        <a:rPr kumimoji="0" lang="" alt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+mn-c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+mn-cs"/>
                        </a:rPr>
                        <a:t>23.12.2024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1"/>
          <p:cNvSpPr txBox="1"/>
          <p:nvPr/>
        </p:nvSpPr>
        <p:spPr>
          <a:xfrm>
            <a:off x="41269" y="0"/>
            <a:ext cx="12150731" cy="4776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b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Басылымға  ұсынылатын оқулық және оқу құралы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40042" y="477673"/>
          <a:ext cx="11870725" cy="62996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864"/>
                <a:gridCol w="1610553"/>
                <a:gridCol w="2010033"/>
                <a:gridCol w="5702935"/>
                <a:gridCol w="2238340"/>
              </a:tblGrid>
              <a:tr h="508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400" b="1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</a:t>
                      </a:r>
                      <a:endParaRPr lang="ru-RU" sz="1400" b="1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cap="all" baseline="0" noProof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Атауы</a:t>
                      </a:r>
                      <a:endParaRPr lang="ru-RU" sz="1400" b="1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cap="all" baseline="0" noProof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Рецензенттер</a:t>
                      </a:r>
                      <a:endParaRPr lang="ru-RU" sz="1400" b="1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ОӘК</a:t>
                      </a:r>
                      <a:endParaRPr kumimoji="0" lang="en-US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0746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0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b="0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Ерғалиев К.С.</a:t>
                      </a:r>
                      <a:endParaRPr lang="en-US" sz="1400" b="1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Ерғалиева С.Ж.</a:t>
                      </a:r>
                      <a:endParaRPr lang="en-US" sz="1400" b="1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b="1" i="0" u="non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Қазіргі</a:t>
                      </a:r>
                      <a:r>
                        <a:rPr lang="ru-RU" sz="1400" b="1" i="0" u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0" u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қазақ</a:t>
                      </a:r>
                      <a:r>
                        <a:rPr lang="ru-RU" sz="1400" b="1" i="0" u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0" u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тіліның</a:t>
                      </a:r>
                      <a:r>
                        <a:rPr lang="ru-RU" sz="1400" b="1" i="0" u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b="1" i="0" u="none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i="0" u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дыбыс</a:t>
                      </a:r>
                      <a:r>
                        <a:rPr lang="ru-RU" sz="1400" b="1" i="0" u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0" u="none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жүйесі</a:t>
                      </a:r>
                      <a:r>
                        <a:rPr lang="ru-RU" sz="1400" b="1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</a:t>
                      </a:r>
                      <a:endParaRPr lang="ru-RU" sz="1400" b="1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i="0" u="non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Оқулық</a:t>
                      </a:r>
                      <a:endParaRPr lang="ru-RU" sz="1400" b="1" i="0" u="none" dirty="0" err="1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Б. </a:t>
                      </a:r>
                      <a:r>
                        <a:rPr kumimoji="0" 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Сағыдықұлы</a:t>
                      </a:r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Ә.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Марғұлан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атындағы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Павлодар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педагогикалық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университетінің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профессоры,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ф.ғ.д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А.С. </a:t>
                      </a:r>
                      <a:r>
                        <a:rPr kumimoji="0" 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Қыдыршаев</a:t>
                      </a: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М.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Өтемісов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атындағы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Батыс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Қазақстан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университетінің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профессоры, 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п.ғ.д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.,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Қазақстан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Педагогикалық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ғылымдар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академиясының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академигі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Қазақстан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Ұлттық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құндылықтар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академиясының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академигі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Б.К. Елікбаев</a:t>
                      </a:r>
                      <a:endParaRPr kumimoji="0" lang="en-US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М.Әуезов атындағы Оңтүстік Қазақстан университетінің профессоры, 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ф.ғ.д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К.Б.Күдеринова</a:t>
                      </a:r>
                      <a:endParaRPr kumimoji="0" lang="en-US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А.Байтұрсынұлы атындағы Тіл білімі институты директорының орынбасары, филология ғылымдарының докторы, профессоры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sym typeface="+mn-ea"/>
                        </a:rPr>
                        <a:t>№ 4 Хаттама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19.02.2025 ж. </a:t>
                      </a: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en-US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164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0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b="0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400" b="1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Тарасовская Н.Е.,</a:t>
                      </a:r>
                      <a:endParaRPr lang="en-US" sz="1400" b="1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Клименко М.Ю.,</a:t>
                      </a:r>
                      <a:endParaRPr lang="en-US" sz="1400" b="1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Хамзина Ш.Ш</a:t>
                      </a:r>
                      <a:r>
                        <a:rPr lang="en-US" sz="1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en-US" sz="14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«Игровые</a:t>
                      </a:r>
                      <a:r>
                        <a:rPr lang="ru-RU" sz="1400" b="1" i="0" u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 конкурсные задания при обучении ботанике в педагогических вузах</a:t>
                      </a:r>
                      <a:r>
                        <a:rPr lang="ru-RU" sz="1400" b="1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</a:t>
                      </a:r>
                      <a:endParaRPr lang="ru-RU" sz="1400" b="1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Учебно-методическое пособие</a:t>
                      </a:r>
                      <a:endParaRPr lang="ru-RU" sz="1400" b="1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Б.К. </a:t>
                      </a:r>
                      <a:r>
                        <a:rPr kumimoji="0" 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Жумабекова</a:t>
                      </a:r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д.б.н., профессор ВШЕ 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Павлодарского педагогического университета им. Ә.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Марғұлан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Р. </a:t>
                      </a:r>
                      <a:r>
                        <a:rPr kumimoji="0" lang="ru-RU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Уалиева</a:t>
                      </a:r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доктор </a:t>
                      </a: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PhD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ассоциированный профессор (доцент) кафедры «Биология и экология», заместитель декана по научной работе Факультета естественных наук НАО «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Торайгыров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университет»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1"/>
          <p:cNvSpPr txBox="1"/>
          <p:nvPr/>
        </p:nvSpPr>
        <p:spPr>
          <a:xfrm>
            <a:off x="41269" y="0"/>
            <a:ext cx="12150731" cy="4776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Басылымға және РОӘБ грифин алуға ұсынылатын оқулық пен оқу-әдістемелік құралы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12394" y="378501"/>
          <a:ext cx="11967211" cy="64057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1375"/>
                <a:gridCol w="1700866"/>
                <a:gridCol w="2139177"/>
                <a:gridCol w="4342978"/>
                <a:gridCol w="3472815"/>
              </a:tblGrid>
              <a:tr h="2577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cap="all" baseline="0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400" b="1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cap="all" baseline="0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</a:t>
                      </a:r>
                      <a:endParaRPr lang="ru-RU" sz="1400" b="1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cap="all" baseline="0" noProof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Атауы</a:t>
                      </a:r>
                      <a:endParaRPr lang="ru-RU" sz="1400" b="1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cap="all" baseline="0" noProof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Рецензенттер</a:t>
                      </a:r>
                      <a:r>
                        <a:rPr lang="ru-RU" sz="1400" b="1" cap="all" baseline="0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b="1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ЕСКЕРТУ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054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b="1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b="1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0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b="0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b="1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b="1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b="1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А. К. Мурзатаева </a:t>
                      </a:r>
                      <a:endParaRPr lang="en-US" sz="1400" b="1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i="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b="1" i="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Мүмкіндігі</a:t>
                      </a:r>
                      <a:r>
                        <a:rPr lang="ru-RU" sz="1400" b="1" i="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шектеулі</a:t>
                      </a:r>
                      <a:r>
                        <a:rPr lang="ru-RU" sz="1400" b="1" i="0" u="none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0" u="none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балалардың</a:t>
                      </a:r>
                      <a:r>
                        <a:rPr lang="ru-RU" sz="1400" b="1" i="0" u="none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0" u="none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психологиялық-педагогикалық</a:t>
                      </a:r>
                      <a:r>
                        <a:rPr lang="ru-RU" sz="1400" b="1" i="0" u="none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i="0" u="none" baseline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диагностикасы</a:t>
                      </a:r>
                      <a:r>
                        <a:rPr lang="ru-RU" sz="1400" b="1" i="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</a:t>
                      </a:r>
                      <a:endParaRPr lang="ru-RU" sz="1400" b="1" i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Электронды</a:t>
                      </a:r>
                      <a:r>
                        <a:rPr lang="ru-RU" sz="1400" b="0" i="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оқу</a:t>
                      </a:r>
                      <a:r>
                        <a:rPr lang="ru-RU" sz="1400" b="0" i="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ru-RU" sz="1400" b="0" i="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әдістемелік</a:t>
                      </a:r>
                      <a:r>
                        <a:rPr lang="ru-RU" sz="1400" b="0" i="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u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құралы</a:t>
                      </a:r>
                      <a:endParaRPr lang="ru-RU" sz="1400" b="0" i="0" u="none" dirty="0" err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А.Б. </a:t>
                      </a:r>
                      <a:r>
                        <a:rPr kumimoji="0" lang="ru-RU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Дузелбаева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Ә. </a:t>
                      </a:r>
                      <a:r>
                        <a:rPr kumimoji="0" lang="ru-RU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Марғұлан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атындағы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Павлодар </a:t>
                      </a:r>
                      <a:r>
                        <a:rPr kumimoji="0" lang="ru-RU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педагогикалық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университетінің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қауымдастырылған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профессоры, 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PhD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докторы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Н.В. Мирза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Е.Бөкетов атындағы Қарағанды университетінің «Мектепке дейінгі және психологиялық-педагогикалық даярлық» кафедрасының профессоры, п.ғ.д.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 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Ұсынылды</a:t>
                      </a:r>
                      <a:endParaRPr kumimoji="0" lang="en-US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(№5 ХАТТАМА, 21.04.2025)</a:t>
                      </a:r>
                      <a:endParaRPr kumimoji="0" lang="en-US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en-US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Жоспардан тыс</a:t>
                      </a:r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en-US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en-US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613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0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b="0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b="0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b="0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0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0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0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С. Н. Сүтжанов,</a:t>
                      </a:r>
                      <a:endParaRPr lang="en-US" sz="1400" b="1" kern="12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Б.Ш. </a:t>
                      </a:r>
                      <a:r>
                        <a:rPr lang="en-US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Құралқанова</a:t>
                      </a:r>
                      <a:endParaRPr lang="en-US" sz="1400" b="1" kern="12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400" b="1" kern="12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400" b="0" kern="12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400" b="0" kern="12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b="1" i="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Түркі халықтарының әдебиеті</a:t>
                      </a:r>
                      <a:endParaRPr lang="en-US" sz="1400" b="1" i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b="0" i="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Оқу құралы</a:t>
                      </a:r>
                      <a:endParaRPr lang="en-US" sz="1400" b="0" i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400" b="0" i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400" b="0" i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400" b="0" i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400" b="0" i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Ә.Д. </a:t>
                      </a:r>
                      <a:r>
                        <a:rPr kumimoji="0" lang="ru-RU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Әміренов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Ә. </a:t>
                      </a:r>
                      <a:r>
                        <a:rPr kumimoji="0" lang="ru-RU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Марғұлан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атындағы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Павлодар </a:t>
                      </a:r>
                      <a:r>
                        <a:rPr kumimoji="0" lang="ru-RU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педагогикалық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университетінің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филол. ғ.к.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Н.Қ. </a:t>
                      </a:r>
                      <a:r>
                        <a:rPr kumimoji="0" lang="ru-RU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Жүсіп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Торайгыров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университетінің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профессор, филол. ғ. д.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Ұсынылды</a:t>
                      </a:r>
                      <a:endParaRPr kumimoji="0" lang="en-US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en-US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(№5 ХАТТАМА, 21.04.2025)</a:t>
                      </a:r>
                      <a:endParaRPr kumimoji="0" lang="en-US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en-US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en-US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Жоспарға сәйкес</a:t>
                      </a:r>
                      <a:endParaRPr kumimoji="0" lang="en-US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en-US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0388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b="0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4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Н.Е. Кузембаев,  А.С. Султанов, Ж.Қ. Ілияс, А.К., А.К. Умирова, </a:t>
                      </a:r>
                      <a:endParaRPr lang="en-US" sz="1400" b="1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А.А. Черепков, К.А. Рамазанова</a:t>
                      </a:r>
                      <a:endParaRPr lang="en-US" sz="1400" b="1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b="1" i="0" u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Жизнь и деятельность</a:t>
                      </a:r>
                      <a:r>
                        <a:rPr lang="en-US" sz="1400" b="1" i="0" u="none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академика А.Х. Маргулана</a:t>
                      </a:r>
                      <a:endParaRPr lang="en-US" sz="1400" b="1" i="0" u="none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400" b="1" i="0" u="none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b="0" i="0" u="none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Хрестоматия для студентов и школьников</a:t>
                      </a:r>
                      <a:endParaRPr lang="en-US" sz="1400" b="0" i="0" u="none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Г.Е. </a:t>
                      </a:r>
                      <a:r>
                        <a:rPr kumimoji="0" lang="ru-RU" sz="14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Отепова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д.и.н., профессор ОП «История»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Павлодарского педагогического университета им. 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Ә. Марғұлан,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Д.А. Джумабеков</a:t>
                      </a:r>
                      <a:endParaRPr kumimoji="0" lang="en-US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к.и.н., декан исторического ф-та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Карагандинского университета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им. Е.А. Букетова 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en-US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Ұсынылды </a:t>
                      </a:r>
                      <a:endParaRPr kumimoji="0" lang="en-US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en-US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(№5 ХАТТАМА, 21.04.2025)</a:t>
                      </a:r>
                      <a:endParaRPr kumimoji="0" lang="en-US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Жоспарға сәйкес</a:t>
                      </a:r>
                      <a:endParaRPr kumimoji="0" lang="en-US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ru-R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1"/>
          <p:cNvSpPr txBox="1"/>
          <p:nvPr/>
        </p:nvSpPr>
        <p:spPr>
          <a:xfrm>
            <a:off x="381641" y="0"/>
            <a:ext cx="11711300" cy="3771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Басылымға  ұсынылатын оқу әдістемелік әдебиеттер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1270" y="535459"/>
          <a:ext cx="12001573" cy="61960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269"/>
                <a:gridCol w="1780159"/>
                <a:gridCol w="2895502"/>
                <a:gridCol w="4007796"/>
                <a:gridCol w="3005847"/>
              </a:tblGrid>
              <a:tr h="4294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600" b="1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</a:t>
                      </a:r>
                      <a:endParaRPr lang="ru-RU" sz="1600" b="1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baseline="0" noProof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Атауы</a:t>
                      </a:r>
                      <a:endParaRPr lang="ru-RU" sz="1600" b="1" cap="all" baseline="0" noProof="0" dirty="0" err="1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baseline="0" noProof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Рецензенттер</a:t>
                      </a:r>
                      <a:endParaRPr lang="ru-RU" sz="1600" b="1" cap="all" baseline="0" noProof="0" dirty="0" err="1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САРАПШЫ БАҒАСЫ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634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b="0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" altLang="en-US" sz="1600" b="0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b="0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6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6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Т.И. Кадькалова, А.Е Анафина, А.А. Жапакова</a:t>
                      </a:r>
                      <a:endParaRPr lang="en-US" sz="16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6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«Элементы общей алгебры.</a:t>
                      </a:r>
                      <a:r>
                        <a:rPr lang="ru-RU" sz="1600" b="0" i="0" u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Алгебраические системы</a:t>
                      </a:r>
                      <a:r>
                        <a:rPr lang="ru-RU" sz="16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</a:t>
                      </a:r>
                      <a:endParaRPr lang="ru-RU" sz="16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i="0" u="non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Оқу-әдістемелік</a:t>
                      </a:r>
                      <a:r>
                        <a:rPr lang="ru-RU" sz="1600" b="1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құрал</a:t>
                      </a:r>
                      <a:endParaRPr lang="ru-RU" sz="1600" b="1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b="0" i="1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b="0" i="1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Ж.Г. </a:t>
                      </a:r>
                      <a:r>
                        <a:rPr kumimoji="0" lang="ru-RU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Муканова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п.ғ.к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.,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Әлкей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Марғұлан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атындағы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Павлодар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педагогикалық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университетінің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профессоры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И.И. Павлюк</a:t>
                      </a:r>
                      <a:endParaRPr kumimoji="0" lang="en-US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ф-м.ғ.к.,</a:t>
                      </a:r>
                      <a:endParaRPr kumimoji="0" lang="en-US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Торайгыров университетінің профессоры, </a:t>
                      </a:r>
                      <a:endParaRPr kumimoji="0" lang="en-US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6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19.06.2025 ж </a:t>
                      </a:r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sym typeface="+mn-ea"/>
                        </a:rPr>
                        <a:t>№6 хаттама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noProof="0" dirty="0" err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sym typeface="+mn-ea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6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6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600" b="0" i="1" u="none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031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" altLang="en-US" sz="1600" b="0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" altLang="en-US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Ж. Хавдыл,</a:t>
                      </a:r>
                      <a:endParaRPr lang="en-US" sz="1600" b="1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Р.К. Сеитова,</a:t>
                      </a:r>
                      <a:endParaRPr lang="en-US" sz="1600" b="1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М. Баймұрат</a:t>
                      </a:r>
                      <a:r>
                        <a:rPr lang="ru-RU" sz="16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endParaRPr lang="ru-RU" sz="1600" b="1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М.З. </a:t>
                      </a:r>
                      <a:r>
                        <a:rPr lang="ru-RU" sz="16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Смагулов</a:t>
                      </a:r>
                      <a:endParaRPr lang="ru-RU" sz="1600" b="1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en-US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en-US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«Химияны оқытуда сандық есептердің маңызы</a:t>
                      </a:r>
                      <a:r>
                        <a:rPr lang="ru-RU" sz="16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6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6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1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Әдістемелік құрал</a:t>
                      </a:r>
                      <a:endParaRPr lang="ru-RU" sz="1600" b="1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b="0" i="1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b="0" i="1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Р.Ж. </a:t>
                      </a:r>
                      <a:r>
                        <a:rPr kumimoji="0" lang="ru-RU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Муканова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х.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ғ.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к.,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Әлкей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Марғұлан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атындағы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Павлодар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педагогикалық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университетінің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қауымдастырылған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профессоры,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Б.К. Дюсеналин</a:t>
                      </a:r>
                      <a:endParaRPr kumimoji="0" lang="en-US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х.ғ.к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.,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Торайғыров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университеті</a:t>
                      </a:r>
                      <a:endParaRPr kumimoji="0" lang="ru-RU" sz="1600" b="0" i="0" u="none" strike="noStrike" kern="1200" cap="none" spc="0" normalizeH="0" baseline="0" noProof="0" dirty="0" err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b="0" i="1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19.06.2025 ж </a:t>
                      </a:r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sym typeface="+mn-ea"/>
                        </a:rPr>
                        <a:t>№6 хаттама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noProof="0" dirty="0" err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sym typeface="+mn-ea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en-US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1"/>
          <p:cNvSpPr txBox="1"/>
          <p:nvPr/>
        </p:nvSpPr>
        <p:spPr>
          <a:xfrm>
            <a:off x="41269" y="0"/>
            <a:ext cx="12150731" cy="4776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spcBef>
                <a:spcPts val="0"/>
              </a:spcBef>
              <a:defRPr/>
            </a:pPr>
            <a:r>
              <a:rPr lang="en-US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Басылымға  ұсынылатын оқу-әдістемелік әдебиеттер 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46050" y="477520"/>
          <a:ext cx="11925935" cy="6264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365"/>
                <a:gridCol w="1698625"/>
                <a:gridCol w="3159125"/>
                <a:gridCol w="4090670"/>
                <a:gridCol w="2597150"/>
              </a:tblGrid>
              <a:tr h="3041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600" b="1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</a:t>
                      </a:r>
                      <a:endParaRPr lang="ru-RU" sz="1600" b="1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baseline="0" noProof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Атауы</a:t>
                      </a:r>
                      <a:endParaRPr lang="ru-RU" sz="1600" b="1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cap="all" baseline="0" noProof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Рецензенттер</a:t>
                      </a:r>
                      <a:endParaRPr lang="ru-RU" sz="1600" b="1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САРАПШЫ БАҒАСЫ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927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" altLang="ru-RU" sz="1600" b="0" cap="all" baseline="0" noProof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600" b="0" cap="all" baseline="0" noProof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6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В.А. Сексенов,</a:t>
                      </a:r>
                      <a:endParaRPr lang="en-US" sz="1600" b="1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А.К. Елеуов </a:t>
                      </a:r>
                      <a:endParaRPr lang="en-US" sz="1600" b="1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6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6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6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6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6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6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«Методика преподавания огневой подготовки»</a:t>
                      </a:r>
                      <a:endParaRPr lang="ru-RU" sz="16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Учебно-практический материал для студентов ОП «Начальная военная подготовка и физическая культура»</a:t>
                      </a:r>
                      <a:endParaRPr lang="ru-RU" sz="16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i="0" u="non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Оқу-әдістемелік</a:t>
                      </a:r>
                      <a:r>
                        <a:rPr lang="ru-RU" sz="1600" b="1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құрал</a:t>
                      </a:r>
                      <a:endParaRPr lang="ru-RU" sz="1600" b="1" i="0" u="none" dirty="0" err="1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Ж. Бөжиг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п.ғ.к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.,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Әлкей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Марғұлан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атындағы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Павлодар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педагогикалық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университетінің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қауымдастырылған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профессоры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Т.М. Аленов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Павлодар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облысының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білім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басқармасының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АӘД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бөлімінің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бастығғы</a:t>
                      </a:r>
                      <a:endParaRPr kumimoji="0" lang="ru-RU" sz="1600" b="0" i="0" u="none" strike="noStrike" kern="1200" cap="none" spc="0" normalizeH="0" baseline="0" noProof="0" dirty="0" err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600" b="1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+mn-ea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sym typeface="+mn-ea"/>
                        </a:rPr>
                        <a:t>№6 </a:t>
                      </a:r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sym typeface="+mn-ea"/>
                        </a:rPr>
                        <a:t>хаттама</a:t>
                      </a:r>
                      <a:r>
                        <a:rPr lang="" alt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16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19.06.2025 ж 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b="0" i="1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b="0" i="1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680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" altLang="en-US" sz="1600" b="0" cap="all" baseline="0" noProof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" altLang="en-US" sz="1600" b="0" cap="all" baseline="0" noProof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581" marR="3058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М.К. Еркибаева,</a:t>
                      </a:r>
                      <a:endParaRPr lang="en-US" sz="1600" b="1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А.С. Каримова </a:t>
                      </a:r>
                      <a:endParaRPr lang="en-US" sz="1600" b="1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6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600" b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Сборник </a:t>
                      </a:r>
                      <a:endParaRPr lang="ru-RU" sz="1600" b="0" i="0" u="none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0" i="0" u="non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дифференцированных</a:t>
                      </a:r>
                      <a:r>
                        <a:rPr lang="ru-RU" sz="1600" b="0" i="0" u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заданий </a:t>
                      </a:r>
                      <a:endParaRPr lang="ru-RU" sz="1600" b="0" i="0" u="none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0" i="0" u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разделу «Металлы и сплавы» </a:t>
                      </a:r>
                      <a:endParaRPr lang="ru-RU" sz="1600" b="0" i="0" u="none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0" i="0" u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 ответами и со схемой выставления баллов</a:t>
                      </a:r>
                      <a:endParaRPr lang="ru-RU" sz="1600" b="0" i="0" u="none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sz="1600" b="1" i="0" u="none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6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Сараланған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тапсырмалар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i="0" u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</a:t>
                      </a:r>
                      <a:r>
                        <a:rPr lang="en-US" sz="1600" b="1" i="0" u="non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инағы</a:t>
                      </a:r>
                      <a:endParaRPr lang="ru-RU" sz="1600" b="1" i="0" u="none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b="1" i="0" u="none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М.Т </a:t>
                      </a:r>
                      <a:r>
                        <a:rPr kumimoji="0" lang="ru-RU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Хасенова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en-US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PhD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Әлкей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Марғұлан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атындағы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Павлодар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педагогикалық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университетінің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аға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оқытушысы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en-US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Б.К. Дюсеналин</a:t>
                      </a:r>
                      <a:endParaRPr kumimoji="0" lang="en-US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х.ғ.к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.,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Торайғыров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университеті</a:t>
                      </a:r>
                      <a:endParaRPr kumimoji="0" lang="ru-RU" sz="1600" b="0" i="0" u="none" strike="noStrike" kern="1200" cap="none" spc="0" normalizeH="0" baseline="0" noProof="0" dirty="0" err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en-US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sym typeface="+mn-ea"/>
                        </a:rPr>
                        <a:t>№6 </a:t>
                      </a:r>
                      <a:r>
                        <a:rPr 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sym typeface="+mn-ea"/>
                        </a:rPr>
                        <a:t>хаттама</a:t>
                      </a:r>
                      <a:r>
                        <a:rPr lang="en-US" altLang="en-US" sz="16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16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19.06.2025 ж </a:t>
                      </a:r>
                      <a:endParaRPr kumimoji="0" lang="en-US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1"/>
          <p:cNvSpPr txBox="1"/>
          <p:nvPr/>
        </p:nvSpPr>
        <p:spPr>
          <a:xfrm>
            <a:off x="-78746" y="64135"/>
            <a:ext cx="12150731" cy="4776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 defTabSz="914400">
              <a:spcBef>
                <a:spcPts val="0"/>
              </a:spcBef>
              <a:defRPr/>
            </a:pPr>
            <a:r>
              <a:rPr lang="en-US" sz="2000" b="1" dirty="0">
                <a:ln>
                  <a:noFill/>
                </a:ln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Басылымға  ұсынылатын оқу-әдістемелік әдебиеттер </a:t>
            </a:r>
            <a:endParaRPr lang="ru-RU" sz="1600" b="1" dirty="0">
              <a:ln>
                <a:noFill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TABLE_ENDDRAG_ORIGIN_RECT" val="943*485"/>
  <p:tag name="TABLE_ENDDRAG_RECT" val="7*43*943*485"/>
</p:tagLst>
</file>

<file path=ppt/tags/tag2.xml><?xml version="1.0" encoding="utf-8"?>
<p:tagLst xmlns:p="http://schemas.openxmlformats.org/presentationml/2006/main">
  <p:tag name="TABLE_ENDDRAG_ORIGIN_RECT" val="929*526"/>
  <p:tag name="TABLE_ENDDRAG_RECT" val="9*7*929*526"/>
</p:tagLst>
</file>

<file path=ppt/tags/tag3.xml><?xml version="1.0" encoding="utf-8"?>
<p:tagLst xmlns:p="http://schemas.openxmlformats.org/presentationml/2006/main">
  <p:tag name="TABLE_ENDDRAG_ORIGIN_RECT" val="960*494"/>
  <p:tag name="TABLE_ENDDRAG_RECT" val="0*37*960*494"/>
</p:tagLst>
</file>

<file path=ppt/tags/tag4.xml><?xml version="1.0" encoding="utf-8"?>
<p:tagLst xmlns:p="http://schemas.openxmlformats.org/presentationml/2006/main">
  <p:tag name="TABLE_ENDDRAG_ORIGIN_RECT" val="960*497"/>
  <p:tag name="TABLE_ENDDRAG_RECT" val="0*37*960*497"/>
</p:tagLst>
</file>

<file path=ppt/tags/tag5.xml><?xml version="1.0" encoding="utf-8"?>
<p:tagLst xmlns:p="http://schemas.openxmlformats.org/presentationml/2006/main">
  <p:tag name="TABLE_ENDDRAG_ORIGIN_RECT" val="939*493"/>
  <p:tag name="TABLE_ENDDRAG_RECT" val="11*37*939*493"/>
</p:tagLst>
</file>

<file path=ppt/tags/tag6.xml><?xml version="1.0" encoding="utf-8"?>
<p:tagLst xmlns:p="http://schemas.openxmlformats.org/presentationml/2006/main">
  <p:tag name="ISPRING_RESOURCE_PATHS_HASH_PRESENTER" val="df7a2bb4e926151b857f3f344ab740563a3abe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0</TotalTime>
  <Words>7430</Words>
  <Application>WPS Presentation</Application>
  <PresentationFormat>Широкоэкранный</PresentationFormat>
  <Paragraphs>672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0" baseType="lpstr">
      <vt:lpstr>Arial</vt:lpstr>
      <vt:lpstr>SimSun</vt:lpstr>
      <vt:lpstr>Wingdings</vt:lpstr>
      <vt:lpstr>Arial</vt:lpstr>
      <vt:lpstr>Times New Roman</vt:lpstr>
      <vt:lpstr>Calibri</vt:lpstr>
      <vt:lpstr>Microsoft YaHei</vt:lpstr>
      <vt:lpstr>Arial Unicode MS</vt:lpstr>
      <vt:lpstr>Corbel</vt:lpstr>
      <vt:lpstr>Параллакс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Протокол № 7 Повестка дня:</dc:title>
  <dc:creator>Ахметова Лаура Нуржановна</dc:creator>
  <cp:lastModifiedBy>AhmetovaLN</cp:lastModifiedBy>
  <cp:revision>544</cp:revision>
  <cp:lastPrinted>2023-12-19T05:17:00Z</cp:lastPrinted>
  <dcterms:created xsi:type="dcterms:W3CDTF">2018-04-11T11:39:00Z</dcterms:created>
  <dcterms:modified xsi:type="dcterms:W3CDTF">2025-08-07T08:02:33Z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89728282BAC545708E0E6D3E4D94043E_12</vt:lpwstr>
  </property>
  <property fmtid="{D5CDD505-2E9C-101B-9397-08002B2CF9AE}" pid="3" name="KSOProductBuildVer">
    <vt:lpwstr>1049-12.2.0.21931</vt:lpwstr>
  </property>
</Properties>
</file>